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1.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0.xml" ContentType="application/vnd.openxmlformats-officedocument.theme+xml"/>
  <Override PartName="/ppt/slideLayouts/slideLayout45.xml" ContentType="application/vnd.openxmlformats-officedocument.presentationml.slideLayout+xml"/>
  <Override PartName="/ppt/theme/theme41.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5.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75" r:id="rId2"/>
    <p:sldMasterId id="2147483688" r:id="rId3"/>
    <p:sldMasterId id="2147483703" r:id="rId4"/>
    <p:sldMasterId id="2147483994" r:id="rId5"/>
    <p:sldMasterId id="2147483996" r:id="rId6"/>
    <p:sldMasterId id="2147484000" r:id="rId7"/>
    <p:sldMasterId id="2147484002" r:id="rId8"/>
    <p:sldMasterId id="2147484004" r:id="rId9"/>
    <p:sldMasterId id="2147484007" r:id="rId10"/>
    <p:sldMasterId id="2147484019" r:id="rId11"/>
    <p:sldMasterId id="2147484021" r:id="rId12"/>
    <p:sldMasterId id="2147484024" r:id="rId13"/>
    <p:sldMasterId id="2147484025" r:id="rId14"/>
    <p:sldMasterId id="2147484034" r:id="rId15"/>
    <p:sldMasterId id="2147484036" r:id="rId16"/>
    <p:sldMasterId id="2147484038" r:id="rId17"/>
    <p:sldMasterId id="2147484040" r:id="rId18"/>
    <p:sldMasterId id="2147484042" r:id="rId19"/>
    <p:sldMasterId id="2147484064" r:id="rId20"/>
    <p:sldMasterId id="2147484093" r:id="rId21"/>
    <p:sldMasterId id="2147484096" r:id="rId22"/>
    <p:sldMasterId id="2147484098" r:id="rId23"/>
    <p:sldMasterId id="2147484099" r:id="rId24"/>
    <p:sldMasterId id="2147484101" r:id="rId25"/>
    <p:sldMasterId id="2147484103" r:id="rId26"/>
    <p:sldMasterId id="2147484108" r:id="rId27"/>
    <p:sldMasterId id="2147484114" r:id="rId28"/>
    <p:sldMasterId id="2147484115" r:id="rId29"/>
    <p:sldMasterId id="2147484119" r:id="rId30"/>
    <p:sldMasterId id="2147484135" r:id="rId31"/>
    <p:sldMasterId id="2147484144" r:id="rId32"/>
    <p:sldMasterId id="2147484163" r:id="rId33"/>
    <p:sldMasterId id="2147484169" r:id="rId34"/>
    <p:sldMasterId id="2147484184" r:id="rId35"/>
    <p:sldMasterId id="2147484186" r:id="rId36"/>
    <p:sldMasterId id="2147484190" r:id="rId37"/>
    <p:sldMasterId id="2147484202" r:id="rId38"/>
    <p:sldMasterId id="2147484207" r:id="rId39"/>
    <p:sldMasterId id="2147484230" r:id="rId40"/>
    <p:sldMasterId id="2147484238" r:id="rId41"/>
    <p:sldMasterId id="2147484251" r:id="rId42"/>
    <p:sldMasterId id="2147484264" r:id="rId43"/>
    <p:sldMasterId id="2147484276" r:id="rId44"/>
    <p:sldMasterId id="2147484282" r:id="rId45"/>
    <p:sldMasterId id="2147484294" r:id="rId46"/>
  </p:sldMasterIdLst>
  <p:notesMasterIdLst>
    <p:notesMasterId r:id="rId110"/>
  </p:notesMasterIdLst>
  <p:handoutMasterIdLst>
    <p:handoutMasterId r:id="rId111"/>
  </p:handoutMasterIdLst>
  <p:sldIdLst>
    <p:sldId id="259" r:id="rId47"/>
    <p:sldId id="264" r:id="rId48"/>
    <p:sldId id="266" r:id="rId49"/>
    <p:sldId id="524" r:id="rId50"/>
    <p:sldId id="372" r:id="rId51"/>
    <p:sldId id="740" r:id="rId52"/>
    <p:sldId id="741" r:id="rId53"/>
    <p:sldId id="742" r:id="rId54"/>
    <p:sldId id="695" r:id="rId55"/>
    <p:sldId id="696" r:id="rId56"/>
    <p:sldId id="697" r:id="rId57"/>
    <p:sldId id="698" r:id="rId58"/>
    <p:sldId id="699" r:id="rId59"/>
    <p:sldId id="700" r:id="rId60"/>
    <p:sldId id="701" r:id="rId61"/>
    <p:sldId id="702" r:id="rId62"/>
    <p:sldId id="703" r:id="rId63"/>
    <p:sldId id="704" r:id="rId64"/>
    <p:sldId id="705" r:id="rId65"/>
    <p:sldId id="706" r:id="rId66"/>
    <p:sldId id="707" r:id="rId67"/>
    <p:sldId id="416" r:id="rId68"/>
    <p:sldId id="708" r:id="rId69"/>
    <p:sldId id="709" r:id="rId70"/>
    <p:sldId id="710" r:id="rId71"/>
    <p:sldId id="711" r:id="rId72"/>
    <p:sldId id="712" r:id="rId73"/>
    <p:sldId id="557" r:id="rId74"/>
    <p:sldId id="713" r:id="rId75"/>
    <p:sldId id="714" r:id="rId76"/>
    <p:sldId id="715" r:id="rId77"/>
    <p:sldId id="716" r:id="rId78"/>
    <p:sldId id="717" r:id="rId79"/>
    <p:sldId id="718" r:id="rId80"/>
    <p:sldId id="559" r:id="rId81"/>
    <p:sldId id="636" r:id="rId82"/>
    <p:sldId id="731" r:id="rId83"/>
    <p:sldId id="732" r:id="rId84"/>
    <p:sldId id="733" r:id="rId85"/>
    <p:sldId id="734" r:id="rId86"/>
    <p:sldId id="735" r:id="rId87"/>
    <p:sldId id="736" r:id="rId88"/>
    <p:sldId id="737" r:id="rId89"/>
    <p:sldId id="738" r:id="rId90"/>
    <p:sldId id="739" r:id="rId91"/>
    <p:sldId id="637" r:id="rId92"/>
    <p:sldId id="720" r:id="rId93"/>
    <p:sldId id="721" r:id="rId94"/>
    <p:sldId id="722" r:id="rId95"/>
    <p:sldId id="723" r:id="rId96"/>
    <p:sldId id="724" r:id="rId97"/>
    <p:sldId id="725" r:id="rId98"/>
    <p:sldId id="726" r:id="rId99"/>
    <p:sldId id="727" r:id="rId100"/>
    <p:sldId id="728" r:id="rId101"/>
    <p:sldId id="719" r:id="rId102"/>
    <p:sldId id="729" r:id="rId103"/>
    <p:sldId id="730" r:id="rId104"/>
    <p:sldId id="638" r:id="rId105"/>
    <p:sldId id="329" r:id="rId106"/>
    <p:sldId id="418" r:id="rId107"/>
    <p:sldId id="523" r:id="rId108"/>
    <p:sldId id="301" r:id="rId10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44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E2F"/>
    <a:srgbClr val="000000"/>
    <a:srgbClr val="003B49"/>
    <a:srgbClr val="005F83"/>
    <a:srgbClr val="0A0AA6"/>
    <a:srgbClr val="B2B4B2"/>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1" autoAdjust="0"/>
    <p:restoredTop sz="94586" autoAdjust="0"/>
  </p:normalViewPr>
  <p:slideViewPr>
    <p:cSldViewPr snapToGrid="0" snapToObjects="1" showGuides="1">
      <p:cViewPr varScale="1">
        <p:scale>
          <a:sx n="83" d="100"/>
          <a:sy n="83" d="100"/>
        </p:scale>
        <p:origin x="1488" y="67"/>
      </p:cViewPr>
      <p:guideLst>
        <p:guide orient="horz" pos="2109"/>
        <p:guide pos="3448"/>
      </p:guideLst>
    </p:cSldViewPr>
  </p:slideViewPr>
  <p:outlineViewPr>
    <p:cViewPr>
      <p:scale>
        <a:sx n="33" d="100"/>
        <a:sy n="33" d="100"/>
      </p:scale>
      <p:origin x="0" y="-22338"/>
    </p:cViewPr>
  </p:outlineViewPr>
  <p:notesTextViewPr>
    <p:cViewPr>
      <p:scale>
        <a:sx n="3" d="2"/>
        <a:sy n="3" d="2"/>
      </p:scale>
      <p:origin x="0" y="0"/>
    </p:cViewPr>
  </p:notesTextViewPr>
  <p:sorterViewPr>
    <p:cViewPr>
      <p:scale>
        <a:sx n="100" d="100"/>
        <a:sy n="100" d="100"/>
      </p:scale>
      <p:origin x="0" y="-3456"/>
    </p:cViewPr>
  </p:sorterViewPr>
  <p:notesViewPr>
    <p:cSldViewPr snapToGrid="0" snapToObjects="1">
      <p:cViewPr varScale="1">
        <p:scale>
          <a:sx n="82" d="100"/>
          <a:sy n="82" d="100"/>
        </p:scale>
        <p:origin x="383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 Target="slides/slide1.xml"/><Relationship Id="rId63" Type="http://schemas.openxmlformats.org/officeDocument/2006/relationships/slide" Target="slides/slide17.xml"/><Relationship Id="rId68" Type="http://schemas.openxmlformats.org/officeDocument/2006/relationships/slide" Target="slides/slide22.xml"/><Relationship Id="rId84" Type="http://schemas.openxmlformats.org/officeDocument/2006/relationships/slide" Target="slides/slide38.xml"/><Relationship Id="rId89" Type="http://schemas.openxmlformats.org/officeDocument/2006/relationships/slide" Target="slides/slide43.xml"/><Relationship Id="rId112"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6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7.xml"/><Relationship Id="rId58" Type="http://schemas.openxmlformats.org/officeDocument/2006/relationships/slide" Target="slides/slide12.xml"/><Relationship Id="rId66" Type="http://schemas.openxmlformats.org/officeDocument/2006/relationships/slide" Target="slides/slide20.xml"/><Relationship Id="rId74" Type="http://schemas.openxmlformats.org/officeDocument/2006/relationships/slide" Target="slides/slide28.xml"/><Relationship Id="rId79" Type="http://schemas.openxmlformats.org/officeDocument/2006/relationships/slide" Target="slides/slide33.xml"/><Relationship Id="rId87" Type="http://schemas.openxmlformats.org/officeDocument/2006/relationships/slide" Target="slides/slide41.xml"/><Relationship Id="rId102" Type="http://schemas.openxmlformats.org/officeDocument/2006/relationships/slide" Target="slides/slide56.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15.xml"/><Relationship Id="rId82" Type="http://schemas.openxmlformats.org/officeDocument/2006/relationships/slide" Target="slides/slide36.xml"/><Relationship Id="rId90" Type="http://schemas.openxmlformats.org/officeDocument/2006/relationships/slide" Target="slides/slide44.xml"/><Relationship Id="rId95" Type="http://schemas.openxmlformats.org/officeDocument/2006/relationships/slide" Target="slides/slide4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 Target="slides/slide2.xml"/><Relationship Id="rId56" Type="http://schemas.openxmlformats.org/officeDocument/2006/relationships/slide" Target="slides/slide10.xml"/><Relationship Id="rId64" Type="http://schemas.openxmlformats.org/officeDocument/2006/relationships/slide" Target="slides/slide18.xml"/><Relationship Id="rId69" Type="http://schemas.openxmlformats.org/officeDocument/2006/relationships/slide" Target="slides/slide23.xml"/><Relationship Id="rId77" Type="http://schemas.openxmlformats.org/officeDocument/2006/relationships/slide" Target="slides/slide31.xml"/><Relationship Id="rId100" Type="http://schemas.openxmlformats.org/officeDocument/2006/relationships/slide" Target="slides/slide54.xml"/><Relationship Id="rId105" Type="http://schemas.openxmlformats.org/officeDocument/2006/relationships/slide" Target="slides/slide59.xml"/><Relationship Id="rId113"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5.xml"/><Relationship Id="rId72" Type="http://schemas.openxmlformats.org/officeDocument/2006/relationships/slide" Target="slides/slide26.xml"/><Relationship Id="rId80" Type="http://schemas.openxmlformats.org/officeDocument/2006/relationships/slide" Target="slides/slide34.xml"/><Relationship Id="rId85" Type="http://schemas.openxmlformats.org/officeDocument/2006/relationships/slide" Target="slides/slide39.xml"/><Relationship Id="rId93" Type="http://schemas.openxmlformats.org/officeDocument/2006/relationships/slide" Target="slides/slide47.xml"/><Relationship Id="rId98" Type="http://schemas.openxmlformats.org/officeDocument/2006/relationships/slide" Target="slides/slide5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3.xml"/><Relationship Id="rId67" Type="http://schemas.openxmlformats.org/officeDocument/2006/relationships/slide" Target="slides/slide21.xml"/><Relationship Id="rId103" Type="http://schemas.openxmlformats.org/officeDocument/2006/relationships/slide" Target="slides/slide57.xml"/><Relationship Id="rId108" Type="http://schemas.openxmlformats.org/officeDocument/2006/relationships/slide" Target="slides/slide62.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8.xml"/><Relationship Id="rId62" Type="http://schemas.openxmlformats.org/officeDocument/2006/relationships/slide" Target="slides/slide16.xml"/><Relationship Id="rId70" Type="http://schemas.openxmlformats.org/officeDocument/2006/relationships/slide" Target="slides/slide24.xml"/><Relationship Id="rId75" Type="http://schemas.openxmlformats.org/officeDocument/2006/relationships/slide" Target="slides/slide29.xml"/><Relationship Id="rId83" Type="http://schemas.openxmlformats.org/officeDocument/2006/relationships/slide" Target="slides/slide37.xml"/><Relationship Id="rId88" Type="http://schemas.openxmlformats.org/officeDocument/2006/relationships/slide" Target="slides/slide42.xml"/><Relationship Id="rId91" Type="http://schemas.openxmlformats.org/officeDocument/2006/relationships/slide" Target="slides/slide45.xml"/><Relationship Id="rId96" Type="http://schemas.openxmlformats.org/officeDocument/2006/relationships/slide" Target="slides/slide50.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3.xml"/><Relationship Id="rId57" Type="http://schemas.openxmlformats.org/officeDocument/2006/relationships/slide" Target="slides/slide11.xml"/><Relationship Id="rId106" Type="http://schemas.openxmlformats.org/officeDocument/2006/relationships/slide" Target="slides/slide60.xml"/><Relationship Id="rId114"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6.xml"/><Relationship Id="rId60" Type="http://schemas.openxmlformats.org/officeDocument/2006/relationships/slide" Target="slides/slide14.xml"/><Relationship Id="rId65" Type="http://schemas.openxmlformats.org/officeDocument/2006/relationships/slide" Target="slides/slide19.xml"/><Relationship Id="rId73" Type="http://schemas.openxmlformats.org/officeDocument/2006/relationships/slide" Target="slides/slide27.xml"/><Relationship Id="rId78" Type="http://schemas.openxmlformats.org/officeDocument/2006/relationships/slide" Target="slides/slide32.xml"/><Relationship Id="rId81" Type="http://schemas.openxmlformats.org/officeDocument/2006/relationships/slide" Target="slides/slide35.xml"/><Relationship Id="rId86" Type="http://schemas.openxmlformats.org/officeDocument/2006/relationships/slide" Target="slides/slide40.xml"/><Relationship Id="rId94" Type="http://schemas.openxmlformats.org/officeDocument/2006/relationships/slide" Target="slides/slide48.xml"/><Relationship Id="rId99" Type="http://schemas.openxmlformats.org/officeDocument/2006/relationships/slide" Target="slides/slide53.xml"/><Relationship Id="rId101" Type="http://schemas.openxmlformats.org/officeDocument/2006/relationships/slide" Target="slides/slide5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3.xml"/><Relationship Id="rId34" Type="http://schemas.openxmlformats.org/officeDocument/2006/relationships/slideMaster" Target="slideMasters/slideMaster34.xml"/><Relationship Id="rId50" Type="http://schemas.openxmlformats.org/officeDocument/2006/relationships/slide" Target="slides/slide4.xml"/><Relationship Id="rId55" Type="http://schemas.openxmlformats.org/officeDocument/2006/relationships/slide" Target="slides/slide9.xml"/><Relationship Id="rId76" Type="http://schemas.openxmlformats.org/officeDocument/2006/relationships/slide" Target="slides/slide30.xml"/><Relationship Id="rId97" Type="http://schemas.openxmlformats.org/officeDocument/2006/relationships/slide" Target="slides/slide51.xml"/><Relationship Id="rId104" Type="http://schemas.openxmlformats.org/officeDocument/2006/relationships/slide" Target="slides/slide58.xml"/><Relationship Id="rId7" Type="http://schemas.openxmlformats.org/officeDocument/2006/relationships/slideMaster" Target="slideMasters/slideMaster7.xml"/><Relationship Id="rId71" Type="http://schemas.openxmlformats.org/officeDocument/2006/relationships/slide" Target="slides/slide25.xml"/><Relationship Id="rId92" Type="http://schemas.openxmlformats.org/officeDocument/2006/relationships/slide" Target="slides/slide46.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58EE4D-8A6D-FE43-9221-048F51E281B9}" type="datetimeFigureOut">
              <a:rPr lang="en-US" smtClean="0"/>
              <a:t>3/26/2020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D20F39-116C-1340-B5D6-764DD69AD68F}" type="slidenum">
              <a:rPr lang="en-US" smtClean="0"/>
              <a:t>‹#›</a:t>
            </a:fld>
            <a:endParaRPr lang="en-US" dirty="0"/>
          </a:p>
        </p:txBody>
      </p:sp>
    </p:spTree>
    <p:extLst>
      <p:ext uri="{BB962C8B-B14F-4D97-AF65-F5344CB8AC3E}">
        <p14:creationId xmlns:p14="http://schemas.microsoft.com/office/powerpoint/2010/main" val="43207800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7AD45B-D55B-416C-938F-6E117D78AE10}" type="datetimeFigureOut">
              <a:rPr lang="en-US" smtClean="0"/>
              <a:t>3/26/2020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A66E6F-1E71-40F1-A2D2-2FDF91F15AFC}" type="slidenum">
              <a:rPr lang="en-US" smtClean="0"/>
              <a:t>‹#›</a:t>
            </a:fld>
            <a:endParaRPr lang="en-US" dirty="0"/>
          </a:p>
        </p:txBody>
      </p:sp>
    </p:spTree>
    <p:extLst>
      <p:ext uri="{BB962C8B-B14F-4D97-AF65-F5344CB8AC3E}">
        <p14:creationId xmlns:p14="http://schemas.microsoft.com/office/powerpoint/2010/main" val="336155641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1</a:t>
            </a:fld>
            <a:endParaRPr lang="en-US" dirty="0"/>
          </a:p>
        </p:txBody>
      </p:sp>
    </p:spTree>
    <p:extLst>
      <p:ext uri="{BB962C8B-B14F-4D97-AF65-F5344CB8AC3E}">
        <p14:creationId xmlns:p14="http://schemas.microsoft.com/office/powerpoint/2010/main" val="3685336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22</a:t>
            </a:fld>
            <a:endParaRPr lang="en-US" dirty="0"/>
          </a:p>
        </p:txBody>
      </p:sp>
    </p:spTree>
    <p:extLst>
      <p:ext uri="{BB962C8B-B14F-4D97-AF65-F5344CB8AC3E}">
        <p14:creationId xmlns:p14="http://schemas.microsoft.com/office/powerpoint/2010/main" val="263207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28</a:t>
            </a:fld>
            <a:endParaRPr lang="en-US" dirty="0"/>
          </a:p>
        </p:txBody>
      </p:sp>
    </p:spTree>
    <p:extLst>
      <p:ext uri="{BB962C8B-B14F-4D97-AF65-F5344CB8AC3E}">
        <p14:creationId xmlns:p14="http://schemas.microsoft.com/office/powerpoint/2010/main" val="1962506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5363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35</a:t>
            </a:fld>
            <a:endParaRPr lang="en-US" dirty="0"/>
          </a:p>
        </p:txBody>
      </p:sp>
    </p:spTree>
    <p:extLst>
      <p:ext uri="{BB962C8B-B14F-4D97-AF65-F5344CB8AC3E}">
        <p14:creationId xmlns:p14="http://schemas.microsoft.com/office/powerpoint/2010/main" val="3323339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542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0E41B-8B43-464F-A375-7686B95EB771}" type="slidenum">
              <a:rPr kumimoji="0" lang="en-US" sz="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010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0E41B-8B43-464F-A375-7686B95EB771}" type="slidenum">
              <a:rPr kumimoji="0" lang="en-US" sz="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2309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069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60</a:t>
            </a:fld>
            <a:endParaRPr lang="en-US" dirty="0"/>
          </a:p>
        </p:txBody>
      </p:sp>
    </p:spTree>
    <p:extLst>
      <p:ext uri="{BB962C8B-B14F-4D97-AF65-F5344CB8AC3E}">
        <p14:creationId xmlns:p14="http://schemas.microsoft.com/office/powerpoint/2010/main" val="427215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61</a:t>
            </a:fld>
            <a:endParaRPr lang="en-US" dirty="0"/>
          </a:p>
        </p:txBody>
      </p:sp>
    </p:spTree>
    <p:extLst>
      <p:ext uri="{BB962C8B-B14F-4D97-AF65-F5344CB8AC3E}">
        <p14:creationId xmlns:p14="http://schemas.microsoft.com/office/powerpoint/2010/main" val="4044475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66E6F-1E71-40F1-A2D2-2FDF91F15AFC}" type="slidenum">
              <a:rPr lang="en-US" smtClean="0"/>
              <a:t>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29760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62</a:t>
            </a:fld>
            <a:endParaRPr lang="en-US" dirty="0"/>
          </a:p>
        </p:txBody>
      </p:sp>
    </p:spTree>
    <p:extLst>
      <p:ext uri="{BB962C8B-B14F-4D97-AF65-F5344CB8AC3E}">
        <p14:creationId xmlns:p14="http://schemas.microsoft.com/office/powerpoint/2010/main" val="1698191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63</a:t>
            </a:fld>
            <a:endParaRPr lang="en-US" dirty="0"/>
          </a:p>
        </p:txBody>
      </p:sp>
    </p:spTree>
    <p:extLst>
      <p:ext uri="{BB962C8B-B14F-4D97-AF65-F5344CB8AC3E}">
        <p14:creationId xmlns:p14="http://schemas.microsoft.com/office/powerpoint/2010/main" val="926644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3</a:t>
            </a:fld>
            <a:endParaRPr lang="en-US" dirty="0"/>
          </a:p>
        </p:txBody>
      </p:sp>
    </p:spTree>
    <p:extLst>
      <p:ext uri="{BB962C8B-B14F-4D97-AF65-F5344CB8AC3E}">
        <p14:creationId xmlns:p14="http://schemas.microsoft.com/office/powerpoint/2010/main" val="210290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4</a:t>
            </a:fld>
            <a:endParaRPr lang="en-US" dirty="0"/>
          </a:p>
        </p:txBody>
      </p:sp>
    </p:spTree>
    <p:extLst>
      <p:ext uri="{BB962C8B-B14F-4D97-AF65-F5344CB8AC3E}">
        <p14:creationId xmlns:p14="http://schemas.microsoft.com/office/powerpoint/2010/main" val="2313670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5</a:t>
            </a:fld>
            <a:endParaRPr lang="en-US" dirty="0"/>
          </a:p>
        </p:txBody>
      </p:sp>
    </p:spTree>
    <p:extLst>
      <p:ext uri="{BB962C8B-B14F-4D97-AF65-F5344CB8AC3E}">
        <p14:creationId xmlns:p14="http://schemas.microsoft.com/office/powerpoint/2010/main" val="1572838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0843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1914936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1914936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890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e647d1c3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e647d1c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7336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9</a:t>
            </a:fld>
            <a:endParaRPr lang="en-US" dirty="0"/>
          </a:p>
        </p:txBody>
      </p:sp>
    </p:spTree>
    <p:extLst>
      <p:ext uri="{BB962C8B-B14F-4D97-AF65-F5344CB8AC3E}">
        <p14:creationId xmlns:p14="http://schemas.microsoft.com/office/powerpoint/2010/main" val="3546279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9.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9.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Master" Target="../slideMasters/slideMaster3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Master" Target="../slideMasters/slideMaster3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4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4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4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4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33971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609596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44908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2690889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023724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631684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2102918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0" name="Picture 9"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674026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61678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256594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spTree>
    <p:extLst>
      <p:ext uri="{BB962C8B-B14F-4D97-AF65-F5344CB8AC3E}">
        <p14:creationId xmlns:p14="http://schemas.microsoft.com/office/powerpoint/2010/main" val="3345411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307287265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2353763302"/>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46832018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1965345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3270061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856519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492558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614053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2583598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961672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322452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1450220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1364646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1072698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1033890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spTree>
    <p:extLst>
      <p:ext uri="{BB962C8B-B14F-4D97-AF65-F5344CB8AC3E}">
        <p14:creationId xmlns:p14="http://schemas.microsoft.com/office/powerpoint/2010/main" val="816349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101189733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7240952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214450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4101156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384" y="5522977"/>
            <a:ext cx="1347216" cy="1089660"/>
          </a:xfrm>
          <a:prstGeom prst="rect">
            <a:avLst/>
          </a:prstGeom>
        </p:spPr>
      </p:pic>
      <p:pic>
        <p:nvPicPr>
          <p:cNvPr id="10" name="Picture 9"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6823348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11" name="Picture 10"/>
          <p:cNvPicPr>
            <a:picLocks noChangeAspect="1"/>
          </p:cNvPicPr>
          <p:nvPr userDrawn="1"/>
        </p:nvPicPr>
        <p:blipFill>
          <a:blip r:embed="rId3"/>
          <a:stretch>
            <a:fillRect/>
          </a:stretch>
        </p:blipFill>
        <p:spPr>
          <a:xfrm>
            <a:off x="7644384" y="5522977"/>
            <a:ext cx="1347216" cy="1089660"/>
          </a:xfrm>
          <a:prstGeom prst="rect">
            <a:avLst/>
          </a:prstGeom>
        </p:spPr>
      </p:pic>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556816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2489552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9" name="Picture 8"/>
          <p:cNvPicPr>
            <a:picLocks noChangeAspect="1"/>
          </p:cNvPicPr>
          <p:nvPr userDrawn="1"/>
        </p:nvPicPr>
        <p:blipFill>
          <a:blip r:embed="rId3"/>
          <a:stretch>
            <a:fillRect/>
          </a:stretch>
        </p:blipFill>
        <p:spPr>
          <a:xfrm>
            <a:off x="7644384" y="5522977"/>
            <a:ext cx="1347216" cy="108966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6382757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spTree>
    <p:extLst>
      <p:ext uri="{BB962C8B-B14F-4D97-AF65-F5344CB8AC3E}">
        <p14:creationId xmlns:p14="http://schemas.microsoft.com/office/powerpoint/2010/main" val="3154184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1925900851"/>
      </p:ext>
    </p:extLst>
  </p:cSld>
  <p:clrMapOvr>
    <a:masterClrMapping/>
  </p:clrMapOvr>
  <p:timing>
    <p:tnLst>
      <p:par>
        <p:cTn id="1" dur="indefinite" restart="never" nodeType="tmRoot"/>
      </p:par>
    </p:tnLst>
  </p:timing>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93133390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1328661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17453631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D12849-A412-443E-BA4C-39ADE695E419}"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036B4-275B-4993-B0C9-03060D4DB179}" type="slidenum">
              <a:rPr lang="en-US" smtClean="0"/>
              <a:t>‹#›</a:t>
            </a:fld>
            <a:endParaRPr lang="en-US"/>
          </a:p>
        </p:txBody>
      </p:sp>
    </p:spTree>
    <p:extLst>
      <p:ext uri="{BB962C8B-B14F-4D97-AF65-F5344CB8AC3E}">
        <p14:creationId xmlns:p14="http://schemas.microsoft.com/office/powerpoint/2010/main" val="10076295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12849-A412-443E-BA4C-39ADE695E419}"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036B4-275B-4993-B0C9-03060D4DB179}" type="slidenum">
              <a:rPr lang="en-US" smtClean="0"/>
              <a:t>‹#›</a:t>
            </a:fld>
            <a:endParaRPr lang="en-US"/>
          </a:p>
        </p:txBody>
      </p:sp>
    </p:spTree>
    <p:extLst>
      <p:ext uri="{BB962C8B-B14F-4D97-AF65-F5344CB8AC3E}">
        <p14:creationId xmlns:p14="http://schemas.microsoft.com/office/powerpoint/2010/main" val="26155266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D12849-A412-443E-BA4C-39ADE695E419}"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036B4-275B-4993-B0C9-03060D4DB179}" type="slidenum">
              <a:rPr lang="en-US" smtClean="0"/>
              <a:t>‹#›</a:t>
            </a:fld>
            <a:endParaRPr lang="en-US"/>
          </a:p>
        </p:txBody>
      </p:sp>
    </p:spTree>
    <p:extLst>
      <p:ext uri="{BB962C8B-B14F-4D97-AF65-F5344CB8AC3E}">
        <p14:creationId xmlns:p14="http://schemas.microsoft.com/office/powerpoint/2010/main" val="26724856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D12849-A412-443E-BA4C-39ADE695E419}"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036B4-275B-4993-B0C9-03060D4DB179}" type="slidenum">
              <a:rPr lang="en-US" smtClean="0"/>
              <a:t>‹#›</a:t>
            </a:fld>
            <a:endParaRPr lang="en-US"/>
          </a:p>
        </p:txBody>
      </p:sp>
    </p:spTree>
    <p:extLst>
      <p:ext uri="{BB962C8B-B14F-4D97-AF65-F5344CB8AC3E}">
        <p14:creationId xmlns:p14="http://schemas.microsoft.com/office/powerpoint/2010/main" val="4290653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202434273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D12849-A412-443E-BA4C-39ADE695E419}" type="datetimeFigureOut">
              <a:rPr lang="en-US" smtClean="0"/>
              <a:t>3/26/2020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B036B4-275B-4993-B0C9-03060D4DB179}" type="slidenum">
              <a:rPr lang="en-US" smtClean="0"/>
              <a:t>‹#›</a:t>
            </a:fld>
            <a:endParaRPr lang="en-US"/>
          </a:p>
        </p:txBody>
      </p:sp>
    </p:spTree>
    <p:extLst>
      <p:ext uri="{BB962C8B-B14F-4D97-AF65-F5344CB8AC3E}">
        <p14:creationId xmlns:p14="http://schemas.microsoft.com/office/powerpoint/2010/main" val="500901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D12849-A412-443E-BA4C-39ADE695E419}" type="datetimeFigureOut">
              <a:rPr lang="en-US" smtClean="0"/>
              <a:t>3/26/2020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B036B4-275B-4993-B0C9-03060D4DB179}" type="slidenum">
              <a:rPr lang="en-US" smtClean="0"/>
              <a:t>‹#›</a:t>
            </a:fld>
            <a:endParaRPr lang="en-US"/>
          </a:p>
        </p:txBody>
      </p:sp>
    </p:spTree>
    <p:extLst>
      <p:ext uri="{BB962C8B-B14F-4D97-AF65-F5344CB8AC3E}">
        <p14:creationId xmlns:p14="http://schemas.microsoft.com/office/powerpoint/2010/main" val="2657045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12849-A412-443E-BA4C-39ADE695E419}" type="datetimeFigureOut">
              <a:rPr lang="en-US" smtClean="0"/>
              <a:t>3/26/2020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B036B4-275B-4993-B0C9-03060D4DB179}" type="slidenum">
              <a:rPr lang="en-US" smtClean="0"/>
              <a:t>‹#›</a:t>
            </a:fld>
            <a:endParaRPr lang="en-US"/>
          </a:p>
        </p:txBody>
      </p:sp>
    </p:spTree>
    <p:extLst>
      <p:ext uri="{BB962C8B-B14F-4D97-AF65-F5344CB8AC3E}">
        <p14:creationId xmlns:p14="http://schemas.microsoft.com/office/powerpoint/2010/main" val="19210328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BD12849-A412-443E-BA4C-39ADE695E419}"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036B4-275B-4993-B0C9-03060D4DB179}" type="slidenum">
              <a:rPr lang="en-US" smtClean="0"/>
              <a:t>‹#›</a:t>
            </a:fld>
            <a:endParaRPr lang="en-US"/>
          </a:p>
        </p:txBody>
      </p:sp>
    </p:spTree>
    <p:extLst>
      <p:ext uri="{BB962C8B-B14F-4D97-AF65-F5344CB8AC3E}">
        <p14:creationId xmlns:p14="http://schemas.microsoft.com/office/powerpoint/2010/main" val="15669331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BD12849-A412-443E-BA4C-39ADE695E419}"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036B4-275B-4993-B0C9-03060D4DB179}" type="slidenum">
              <a:rPr lang="en-US" smtClean="0"/>
              <a:t>‹#›</a:t>
            </a:fld>
            <a:endParaRPr lang="en-US"/>
          </a:p>
        </p:txBody>
      </p:sp>
    </p:spTree>
    <p:extLst>
      <p:ext uri="{BB962C8B-B14F-4D97-AF65-F5344CB8AC3E}">
        <p14:creationId xmlns:p14="http://schemas.microsoft.com/office/powerpoint/2010/main" val="11681559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12849-A412-443E-BA4C-39ADE695E419}"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036B4-275B-4993-B0C9-03060D4DB179}" type="slidenum">
              <a:rPr lang="en-US" smtClean="0"/>
              <a:t>‹#›</a:t>
            </a:fld>
            <a:endParaRPr lang="en-US"/>
          </a:p>
        </p:txBody>
      </p:sp>
    </p:spTree>
    <p:extLst>
      <p:ext uri="{BB962C8B-B14F-4D97-AF65-F5344CB8AC3E}">
        <p14:creationId xmlns:p14="http://schemas.microsoft.com/office/powerpoint/2010/main" val="10703347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12849-A412-443E-BA4C-39ADE695E419}"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036B4-275B-4993-B0C9-03060D4DB179}" type="slidenum">
              <a:rPr lang="en-US" smtClean="0"/>
              <a:t>‹#›</a:t>
            </a:fld>
            <a:endParaRPr lang="en-US"/>
          </a:p>
        </p:txBody>
      </p:sp>
    </p:spTree>
    <p:extLst>
      <p:ext uri="{BB962C8B-B14F-4D97-AF65-F5344CB8AC3E}">
        <p14:creationId xmlns:p14="http://schemas.microsoft.com/office/powerpoint/2010/main" val="21862287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July 9, 2015</a:t>
            </a:r>
            <a:endParaRPr lang="en-US"/>
          </a:p>
        </p:txBody>
      </p:sp>
      <p:sp>
        <p:nvSpPr>
          <p:cNvPr id="5" name="Footer Placeholder 4"/>
          <p:cNvSpPr>
            <a:spLocks noGrp="1"/>
          </p:cNvSpPr>
          <p:nvPr>
            <p:ph type="ftr" sz="quarter" idx="11"/>
          </p:nvPr>
        </p:nvSpPr>
        <p:spPr/>
        <p:txBody>
          <a:bodyPr/>
          <a:lstStyle/>
          <a:p>
            <a:r>
              <a:rPr lang="en-US" smtClean="0"/>
              <a:t>Copyright (c) 2016  Missouri S&amp;T</a:t>
            </a:r>
            <a:endParaRPr lang="en-US"/>
          </a:p>
        </p:txBody>
      </p:sp>
      <p:sp>
        <p:nvSpPr>
          <p:cNvPr id="6" name="Slide Number Placeholder 5"/>
          <p:cNvSpPr>
            <a:spLocks noGrp="1"/>
          </p:cNvSpPr>
          <p:nvPr>
            <p:ph type="sldNum" sz="quarter" idx="12"/>
          </p:nvPr>
        </p:nvSpPr>
        <p:spPr/>
        <p:txBody>
          <a:bodyPr/>
          <a:lstStyle/>
          <a:p>
            <a:fld id="{C8C7DCEC-63E2-42FA-924C-3B3D53BCA03E}" type="slidenum">
              <a:rPr lang="en-US" smtClean="0"/>
              <a:t>‹#›</a:t>
            </a:fld>
            <a:endParaRPr lang="en-US"/>
          </a:p>
        </p:txBody>
      </p:sp>
    </p:spTree>
    <p:extLst>
      <p:ext uri="{BB962C8B-B14F-4D97-AF65-F5344CB8AC3E}">
        <p14:creationId xmlns:p14="http://schemas.microsoft.com/office/powerpoint/2010/main" val="2584923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July 9, 2015</a:t>
            </a:r>
            <a:endParaRPr lang="en-US"/>
          </a:p>
        </p:txBody>
      </p:sp>
      <p:sp>
        <p:nvSpPr>
          <p:cNvPr id="5" name="Footer Placeholder 4"/>
          <p:cNvSpPr>
            <a:spLocks noGrp="1"/>
          </p:cNvSpPr>
          <p:nvPr>
            <p:ph type="ftr" sz="quarter" idx="11"/>
          </p:nvPr>
        </p:nvSpPr>
        <p:spPr/>
        <p:txBody>
          <a:bodyPr/>
          <a:lstStyle/>
          <a:p>
            <a:r>
              <a:rPr lang="en-US" smtClean="0"/>
              <a:t>Copyright (c) 2016  Missouri S&amp;T</a:t>
            </a:r>
            <a:endParaRPr lang="en-US"/>
          </a:p>
        </p:txBody>
      </p:sp>
      <p:sp>
        <p:nvSpPr>
          <p:cNvPr id="6" name="Slide Number Placeholder 5"/>
          <p:cNvSpPr>
            <a:spLocks noGrp="1"/>
          </p:cNvSpPr>
          <p:nvPr>
            <p:ph type="sldNum" sz="quarter" idx="12"/>
          </p:nvPr>
        </p:nvSpPr>
        <p:spPr/>
        <p:txBody>
          <a:bodyPr/>
          <a:lstStyle/>
          <a:p>
            <a:fld id="{C8C7DCEC-63E2-42FA-924C-3B3D53BCA03E}" type="slidenum">
              <a:rPr lang="en-US" smtClean="0"/>
              <a:t>‹#›</a:t>
            </a:fld>
            <a:endParaRPr lang="en-US"/>
          </a:p>
        </p:txBody>
      </p:sp>
    </p:spTree>
    <p:extLst>
      <p:ext uri="{BB962C8B-B14F-4D97-AF65-F5344CB8AC3E}">
        <p14:creationId xmlns:p14="http://schemas.microsoft.com/office/powerpoint/2010/main" val="32437339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July 9, 2015</a:t>
            </a:r>
            <a:endParaRPr lang="en-US"/>
          </a:p>
        </p:txBody>
      </p:sp>
      <p:sp>
        <p:nvSpPr>
          <p:cNvPr id="5" name="Footer Placeholder 4"/>
          <p:cNvSpPr>
            <a:spLocks noGrp="1"/>
          </p:cNvSpPr>
          <p:nvPr>
            <p:ph type="ftr" sz="quarter" idx="11"/>
          </p:nvPr>
        </p:nvSpPr>
        <p:spPr/>
        <p:txBody>
          <a:bodyPr/>
          <a:lstStyle/>
          <a:p>
            <a:r>
              <a:rPr lang="en-US" smtClean="0"/>
              <a:t>Copyright (c) 2016  Missouri S&amp;T</a:t>
            </a:r>
            <a:endParaRPr lang="en-US"/>
          </a:p>
        </p:txBody>
      </p:sp>
      <p:sp>
        <p:nvSpPr>
          <p:cNvPr id="6" name="Slide Number Placeholder 5"/>
          <p:cNvSpPr>
            <a:spLocks noGrp="1"/>
          </p:cNvSpPr>
          <p:nvPr>
            <p:ph type="sldNum" sz="quarter" idx="12"/>
          </p:nvPr>
        </p:nvSpPr>
        <p:spPr/>
        <p:txBody>
          <a:bodyPr/>
          <a:lstStyle/>
          <a:p>
            <a:fld id="{C8C7DCEC-63E2-42FA-924C-3B3D53BCA03E}" type="slidenum">
              <a:rPr lang="en-US" smtClean="0"/>
              <a:t>‹#›</a:t>
            </a:fld>
            <a:endParaRPr lang="en-US"/>
          </a:p>
        </p:txBody>
      </p:sp>
    </p:spTree>
    <p:extLst>
      <p:ext uri="{BB962C8B-B14F-4D97-AF65-F5344CB8AC3E}">
        <p14:creationId xmlns:p14="http://schemas.microsoft.com/office/powerpoint/2010/main" val="217383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00290191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July 9, 2015</a:t>
            </a:r>
            <a:endParaRPr lang="en-US"/>
          </a:p>
        </p:txBody>
      </p:sp>
      <p:sp>
        <p:nvSpPr>
          <p:cNvPr id="6" name="Footer Placeholder 5"/>
          <p:cNvSpPr>
            <a:spLocks noGrp="1"/>
          </p:cNvSpPr>
          <p:nvPr>
            <p:ph type="ftr" sz="quarter" idx="11"/>
          </p:nvPr>
        </p:nvSpPr>
        <p:spPr/>
        <p:txBody>
          <a:bodyPr/>
          <a:lstStyle/>
          <a:p>
            <a:r>
              <a:rPr lang="en-US" smtClean="0"/>
              <a:t>Copyright (c) 2016  Missouri S&amp;T</a:t>
            </a:r>
            <a:endParaRPr lang="en-US"/>
          </a:p>
        </p:txBody>
      </p:sp>
      <p:sp>
        <p:nvSpPr>
          <p:cNvPr id="7" name="Slide Number Placeholder 6"/>
          <p:cNvSpPr>
            <a:spLocks noGrp="1"/>
          </p:cNvSpPr>
          <p:nvPr>
            <p:ph type="sldNum" sz="quarter" idx="12"/>
          </p:nvPr>
        </p:nvSpPr>
        <p:spPr/>
        <p:txBody>
          <a:bodyPr/>
          <a:lstStyle/>
          <a:p>
            <a:fld id="{C8C7DCEC-63E2-42FA-924C-3B3D53BCA03E}" type="slidenum">
              <a:rPr lang="en-US" smtClean="0"/>
              <a:t>‹#›</a:t>
            </a:fld>
            <a:endParaRPr lang="en-US"/>
          </a:p>
        </p:txBody>
      </p:sp>
    </p:spTree>
    <p:extLst>
      <p:ext uri="{BB962C8B-B14F-4D97-AF65-F5344CB8AC3E}">
        <p14:creationId xmlns:p14="http://schemas.microsoft.com/office/powerpoint/2010/main" val="34640929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July 9, 2015</a:t>
            </a:r>
            <a:endParaRPr lang="en-US"/>
          </a:p>
        </p:txBody>
      </p:sp>
      <p:sp>
        <p:nvSpPr>
          <p:cNvPr id="8" name="Footer Placeholder 7"/>
          <p:cNvSpPr>
            <a:spLocks noGrp="1"/>
          </p:cNvSpPr>
          <p:nvPr>
            <p:ph type="ftr" sz="quarter" idx="11"/>
          </p:nvPr>
        </p:nvSpPr>
        <p:spPr/>
        <p:txBody>
          <a:bodyPr/>
          <a:lstStyle/>
          <a:p>
            <a:r>
              <a:rPr lang="en-US" smtClean="0"/>
              <a:t>Copyright (c) 2016  Missouri S&amp;T</a:t>
            </a:r>
            <a:endParaRPr lang="en-US"/>
          </a:p>
        </p:txBody>
      </p:sp>
      <p:sp>
        <p:nvSpPr>
          <p:cNvPr id="9" name="Slide Number Placeholder 8"/>
          <p:cNvSpPr>
            <a:spLocks noGrp="1"/>
          </p:cNvSpPr>
          <p:nvPr>
            <p:ph type="sldNum" sz="quarter" idx="12"/>
          </p:nvPr>
        </p:nvSpPr>
        <p:spPr/>
        <p:txBody>
          <a:bodyPr/>
          <a:lstStyle/>
          <a:p>
            <a:fld id="{C8C7DCEC-63E2-42FA-924C-3B3D53BCA03E}" type="slidenum">
              <a:rPr lang="en-US" smtClean="0"/>
              <a:t>‹#›</a:t>
            </a:fld>
            <a:endParaRPr lang="en-US"/>
          </a:p>
        </p:txBody>
      </p:sp>
    </p:spTree>
    <p:extLst>
      <p:ext uri="{BB962C8B-B14F-4D97-AF65-F5344CB8AC3E}">
        <p14:creationId xmlns:p14="http://schemas.microsoft.com/office/powerpoint/2010/main" val="41010783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July 9, 2015</a:t>
            </a:r>
            <a:endParaRPr lang="en-US"/>
          </a:p>
        </p:txBody>
      </p:sp>
      <p:sp>
        <p:nvSpPr>
          <p:cNvPr id="4" name="Footer Placeholder 3"/>
          <p:cNvSpPr>
            <a:spLocks noGrp="1"/>
          </p:cNvSpPr>
          <p:nvPr>
            <p:ph type="ftr" sz="quarter" idx="11"/>
          </p:nvPr>
        </p:nvSpPr>
        <p:spPr/>
        <p:txBody>
          <a:bodyPr/>
          <a:lstStyle/>
          <a:p>
            <a:r>
              <a:rPr lang="en-US" smtClean="0"/>
              <a:t>Copyright (c) 2016  Missouri S&amp;T</a:t>
            </a:r>
            <a:endParaRPr lang="en-US"/>
          </a:p>
        </p:txBody>
      </p:sp>
      <p:sp>
        <p:nvSpPr>
          <p:cNvPr id="5" name="Slide Number Placeholder 4"/>
          <p:cNvSpPr>
            <a:spLocks noGrp="1"/>
          </p:cNvSpPr>
          <p:nvPr>
            <p:ph type="sldNum" sz="quarter" idx="12"/>
          </p:nvPr>
        </p:nvSpPr>
        <p:spPr/>
        <p:txBody>
          <a:bodyPr/>
          <a:lstStyle/>
          <a:p>
            <a:fld id="{C8C7DCEC-63E2-42FA-924C-3B3D53BCA03E}" type="slidenum">
              <a:rPr lang="en-US" smtClean="0"/>
              <a:t>‹#›</a:t>
            </a:fld>
            <a:endParaRPr lang="en-US"/>
          </a:p>
        </p:txBody>
      </p:sp>
    </p:spTree>
    <p:extLst>
      <p:ext uri="{BB962C8B-B14F-4D97-AF65-F5344CB8AC3E}">
        <p14:creationId xmlns:p14="http://schemas.microsoft.com/office/powerpoint/2010/main" val="26183026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9, 2015</a:t>
            </a:r>
            <a:endParaRPr lang="en-US"/>
          </a:p>
        </p:txBody>
      </p:sp>
      <p:sp>
        <p:nvSpPr>
          <p:cNvPr id="3" name="Footer Placeholder 2"/>
          <p:cNvSpPr>
            <a:spLocks noGrp="1"/>
          </p:cNvSpPr>
          <p:nvPr>
            <p:ph type="ftr" sz="quarter" idx="11"/>
          </p:nvPr>
        </p:nvSpPr>
        <p:spPr/>
        <p:txBody>
          <a:bodyPr/>
          <a:lstStyle/>
          <a:p>
            <a:r>
              <a:rPr lang="en-US" smtClean="0"/>
              <a:t>Copyright (c) 2016  Missouri S&amp;T</a:t>
            </a:r>
            <a:endParaRPr lang="en-US"/>
          </a:p>
        </p:txBody>
      </p:sp>
      <p:sp>
        <p:nvSpPr>
          <p:cNvPr id="4" name="Slide Number Placeholder 3"/>
          <p:cNvSpPr>
            <a:spLocks noGrp="1"/>
          </p:cNvSpPr>
          <p:nvPr>
            <p:ph type="sldNum" sz="quarter" idx="12"/>
          </p:nvPr>
        </p:nvSpPr>
        <p:spPr/>
        <p:txBody>
          <a:bodyPr/>
          <a:lstStyle/>
          <a:p>
            <a:fld id="{C8C7DCEC-63E2-42FA-924C-3B3D53BCA03E}" type="slidenum">
              <a:rPr lang="en-US" smtClean="0"/>
              <a:t>‹#›</a:t>
            </a:fld>
            <a:endParaRPr lang="en-US"/>
          </a:p>
        </p:txBody>
      </p:sp>
    </p:spTree>
    <p:extLst>
      <p:ext uri="{BB962C8B-B14F-4D97-AF65-F5344CB8AC3E}">
        <p14:creationId xmlns:p14="http://schemas.microsoft.com/office/powerpoint/2010/main" val="30934134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July 9, 2015</a:t>
            </a:r>
            <a:endParaRPr lang="en-US"/>
          </a:p>
        </p:txBody>
      </p:sp>
      <p:sp>
        <p:nvSpPr>
          <p:cNvPr id="6" name="Footer Placeholder 5"/>
          <p:cNvSpPr>
            <a:spLocks noGrp="1"/>
          </p:cNvSpPr>
          <p:nvPr>
            <p:ph type="ftr" sz="quarter" idx="11"/>
          </p:nvPr>
        </p:nvSpPr>
        <p:spPr/>
        <p:txBody>
          <a:bodyPr/>
          <a:lstStyle/>
          <a:p>
            <a:r>
              <a:rPr lang="en-US" smtClean="0"/>
              <a:t>Copyright (c) 2016  Missouri S&amp;T</a:t>
            </a:r>
            <a:endParaRPr lang="en-US"/>
          </a:p>
        </p:txBody>
      </p:sp>
      <p:sp>
        <p:nvSpPr>
          <p:cNvPr id="7" name="Slide Number Placeholder 6"/>
          <p:cNvSpPr>
            <a:spLocks noGrp="1"/>
          </p:cNvSpPr>
          <p:nvPr>
            <p:ph type="sldNum" sz="quarter" idx="12"/>
          </p:nvPr>
        </p:nvSpPr>
        <p:spPr/>
        <p:txBody>
          <a:bodyPr/>
          <a:lstStyle/>
          <a:p>
            <a:fld id="{C8C7DCEC-63E2-42FA-924C-3B3D53BCA03E}" type="slidenum">
              <a:rPr lang="en-US" smtClean="0"/>
              <a:t>‹#›</a:t>
            </a:fld>
            <a:endParaRPr lang="en-US"/>
          </a:p>
        </p:txBody>
      </p:sp>
    </p:spTree>
    <p:extLst>
      <p:ext uri="{BB962C8B-B14F-4D97-AF65-F5344CB8AC3E}">
        <p14:creationId xmlns:p14="http://schemas.microsoft.com/office/powerpoint/2010/main" val="35109425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July 9, 2015</a:t>
            </a:r>
            <a:endParaRPr lang="en-US"/>
          </a:p>
        </p:txBody>
      </p:sp>
      <p:sp>
        <p:nvSpPr>
          <p:cNvPr id="6" name="Footer Placeholder 5"/>
          <p:cNvSpPr>
            <a:spLocks noGrp="1"/>
          </p:cNvSpPr>
          <p:nvPr>
            <p:ph type="ftr" sz="quarter" idx="11"/>
          </p:nvPr>
        </p:nvSpPr>
        <p:spPr/>
        <p:txBody>
          <a:bodyPr/>
          <a:lstStyle/>
          <a:p>
            <a:r>
              <a:rPr lang="en-US" smtClean="0"/>
              <a:t>Copyright (c) 2016  Missouri S&amp;T</a:t>
            </a:r>
            <a:endParaRPr lang="en-US"/>
          </a:p>
        </p:txBody>
      </p:sp>
      <p:sp>
        <p:nvSpPr>
          <p:cNvPr id="7" name="Slide Number Placeholder 6"/>
          <p:cNvSpPr>
            <a:spLocks noGrp="1"/>
          </p:cNvSpPr>
          <p:nvPr>
            <p:ph type="sldNum" sz="quarter" idx="12"/>
          </p:nvPr>
        </p:nvSpPr>
        <p:spPr/>
        <p:txBody>
          <a:bodyPr/>
          <a:lstStyle/>
          <a:p>
            <a:fld id="{C8C7DCEC-63E2-42FA-924C-3B3D53BCA03E}" type="slidenum">
              <a:rPr lang="en-US" smtClean="0"/>
              <a:t>‹#›</a:t>
            </a:fld>
            <a:endParaRPr lang="en-US"/>
          </a:p>
        </p:txBody>
      </p:sp>
    </p:spTree>
    <p:extLst>
      <p:ext uri="{BB962C8B-B14F-4D97-AF65-F5344CB8AC3E}">
        <p14:creationId xmlns:p14="http://schemas.microsoft.com/office/powerpoint/2010/main" val="15221869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July 9, 2015</a:t>
            </a:r>
            <a:endParaRPr lang="en-US"/>
          </a:p>
        </p:txBody>
      </p:sp>
      <p:sp>
        <p:nvSpPr>
          <p:cNvPr id="5" name="Footer Placeholder 4"/>
          <p:cNvSpPr>
            <a:spLocks noGrp="1"/>
          </p:cNvSpPr>
          <p:nvPr>
            <p:ph type="ftr" sz="quarter" idx="11"/>
          </p:nvPr>
        </p:nvSpPr>
        <p:spPr/>
        <p:txBody>
          <a:bodyPr/>
          <a:lstStyle/>
          <a:p>
            <a:r>
              <a:rPr lang="en-US" smtClean="0"/>
              <a:t>Copyright (c) 2016  Missouri S&amp;T</a:t>
            </a:r>
            <a:endParaRPr lang="en-US"/>
          </a:p>
        </p:txBody>
      </p:sp>
      <p:sp>
        <p:nvSpPr>
          <p:cNvPr id="6" name="Slide Number Placeholder 5"/>
          <p:cNvSpPr>
            <a:spLocks noGrp="1"/>
          </p:cNvSpPr>
          <p:nvPr>
            <p:ph type="sldNum" sz="quarter" idx="12"/>
          </p:nvPr>
        </p:nvSpPr>
        <p:spPr/>
        <p:txBody>
          <a:bodyPr/>
          <a:lstStyle/>
          <a:p>
            <a:fld id="{C8C7DCEC-63E2-42FA-924C-3B3D53BCA03E}" type="slidenum">
              <a:rPr lang="en-US" smtClean="0"/>
              <a:t>‹#›</a:t>
            </a:fld>
            <a:endParaRPr lang="en-US"/>
          </a:p>
        </p:txBody>
      </p:sp>
    </p:spTree>
    <p:extLst>
      <p:ext uri="{BB962C8B-B14F-4D97-AF65-F5344CB8AC3E}">
        <p14:creationId xmlns:p14="http://schemas.microsoft.com/office/powerpoint/2010/main" val="10945300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July 9, 2015</a:t>
            </a:r>
            <a:endParaRPr lang="en-US"/>
          </a:p>
        </p:txBody>
      </p:sp>
      <p:sp>
        <p:nvSpPr>
          <p:cNvPr id="5" name="Footer Placeholder 4"/>
          <p:cNvSpPr>
            <a:spLocks noGrp="1"/>
          </p:cNvSpPr>
          <p:nvPr>
            <p:ph type="ftr" sz="quarter" idx="11"/>
          </p:nvPr>
        </p:nvSpPr>
        <p:spPr/>
        <p:txBody>
          <a:bodyPr/>
          <a:lstStyle/>
          <a:p>
            <a:r>
              <a:rPr lang="en-US" smtClean="0"/>
              <a:t>Copyright (c) 2016  Missouri S&amp;T</a:t>
            </a:r>
            <a:endParaRPr lang="en-US"/>
          </a:p>
        </p:txBody>
      </p:sp>
      <p:sp>
        <p:nvSpPr>
          <p:cNvPr id="6" name="Slide Number Placeholder 5"/>
          <p:cNvSpPr>
            <a:spLocks noGrp="1"/>
          </p:cNvSpPr>
          <p:nvPr>
            <p:ph type="sldNum" sz="quarter" idx="12"/>
          </p:nvPr>
        </p:nvSpPr>
        <p:spPr/>
        <p:txBody>
          <a:bodyPr/>
          <a:lstStyle/>
          <a:p>
            <a:fld id="{C8C7DCEC-63E2-42FA-924C-3B3D53BCA03E}" type="slidenum">
              <a:rPr lang="en-US" smtClean="0"/>
              <a:t>‹#›</a:t>
            </a:fld>
            <a:endParaRPr lang="en-US"/>
          </a:p>
        </p:txBody>
      </p:sp>
    </p:spTree>
    <p:extLst>
      <p:ext uri="{BB962C8B-B14F-4D97-AF65-F5344CB8AC3E}">
        <p14:creationId xmlns:p14="http://schemas.microsoft.com/office/powerpoint/2010/main" val="19356300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40413782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3584635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8744644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42901622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29266474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534400" cy="5257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6648944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9CD932-EF88-45D3-BE58-A6C461C13BCC}"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EE4F8-E699-4CB6-B957-082E2275F682}" type="slidenum">
              <a:rPr lang="en-US" smtClean="0"/>
              <a:t>‹#›</a:t>
            </a:fld>
            <a:endParaRPr lang="en-US"/>
          </a:p>
        </p:txBody>
      </p:sp>
    </p:spTree>
    <p:extLst>
      <p:ext uri="{BB962C8B-B14F-4D97-AF65-F5344CB8AC3E}">
        <p14:creationId xmlns:p14="http://schemas.microsoft.com/office/powerpoint/2010/main" val="6168210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9CD932-EF88-45D3-BE58-A6C461C13BCC}"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EE4F8-E699-4CB6-B957-082E2275F682}" type="slidenum">
              <a:rPr lang="en-US" smtClean="0"/>
              <a:t>‹#›</a:t>
            </a:fld>
            <a:endParaRPr lang="en-US"/>
          </a:p>
        </p:txBody>
      </p:sp>
    </p:spTree>
    <p:extLst>
      <p:ext uri="{BB962C8B-B14F-4D97-AF65-F5344CB8AC3E}">
        <p14:creationId xmlns:p14="http://schemas.microsoft.com/office/powerpoint/2010/main" val="1440906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9CD932-EF88-45D3-BE58-A6C461C13BCC}"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EE4F8-E699-4CB6-B957-082E2275F682}" type="slidenum">
              <a:rPr lang="en-US" smtClean="0"/>
              <a:t>‹#›</a:t>
            </a:fld>
            <a:endParaRPr lang="en-US"/>
          </a:p>
        </p:txBody>
      </p:sp>
    </p:spTree>
    <p:extLst>
      <p:ext uri="{BB962C8B-B14F-4D97-AF65-F5344CB8AC3E}">
        <p14:creationId xmlns:p14="http://schemas.microsoft.com/office/powerpoint/2010/main" val="18349567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9CD932-EF88-45D3-BE58-A6C461C13BCC}"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EE4F8-E699-4CB6-B957-082E2275F682}" type="slidenum">
              <a:rPr lang="en-US" smtClean="0"/>
              <a:t>‹#›</a:t>
            </a:fld>
            <a:endParaRPr lang="en-US"/>
          </a:p>
        </p:txBody>
      </p:sp>
    </p:spTree>
    <p:extLst>
      <p:ext uri="{BB962C8B-B14F-4D97-AF65-F5344CB8AC3E}">
        <p14:creationId xmlns:p14="http://schemas.microsoft.com/office/powerpoint/2010/main" val="16957762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9CD932-EF88-45D3-BE58-A6C461C13BCC}" type="datetimeFigureOut">
              <a:rPr lang="en-US" smtClean="0"/>
              <a:t>3/26/2020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1EE4F8-E699-4CB6-B957-082E2275F682}" type="slidenum">
              <a:rPr lang="en-US" smtClean="0"/>
              <a:t>‹#›</a:t>
            </a:fld>
            <a:endParaRPr lang="en-US"/>
          </a:p>
        </p:txBody>
      </p:sp>
    </p:spTree>
    <p:extLst>
      <p:ext uri="{BB962C8B-B14F-4D97-AF65-F5344CB8AC3E}">
        <p14:creationId xmlns:p14="http://schemas.microsoft.com/office/powerpoint/2010/main" val="1300428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9CD932-EF88-45D3-BE58-A6C461C13BCC}" type="datetimeFigureOut">
              <a:rPr lang="en-US" smtClean="0"/>
              <a:t>3/26/2020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1EE4F8-E699-4CB6-B957-082E2275F682}" type="slidenum">
              <a:rPr lang="en-US" smtClean="0"/>
              <a:t>‹#›</a:t>
            </a:fld>
            <a:endParaRPr lang="en-US"/>
          </a:p>
        </p:txBody>
      </p:sp>
    </p:spTree>
    <p:extLst>
      <p:ext uri="{BB962C8B-B14F-4D97-AF65-F5344CB8AC3E}">
        <p14:creationId xmlns:p14="http://schemas.microsoft.com/office/powerpoint/2010/main" val="26860206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CD932-EF88-45D3-BE58-A6C461C13BCC}" type="datetimeFigureOut">
              <a:rPr lang="en-US" smtClean="0"/>
              <a:t>3/26/2020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1EE4F8-E699-4CB6-B957-082E2275F682}" type="slidenum">
              <a:rPr lang="en-US" smtClean="0"/>
              <a:t>‹#›</a:t>
            </a:fld>
            <a:endParaRPr lang="en-US"/>
          </a:p>
        </p:txBody>
      </p:sp>
    </p:spTree>
    <p:extLst>
      <p:ext uri="{BB962C8B-B14F-4D97-AF65-F5344CB8AC3E}">
        <p14:creationId xmlns:p14="http://schemas.microsoft.com/office/powerpoint/2010/main" val="4098287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2" name="Picture 11"/>
          <p:cNvPicPr>
            <a:picLocks noChangeAspect="1"/>
          </p:cNvPicPr>
          <p:nvPr userDrawn="1"/>
        </p:nvPicPr>
        <p:blipFill>
          <a:blip r:embed="rId2"/>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35194932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9CD932-EF88-45D3-BE58-A6C461C13BCC}"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EE4F8-E699-4CB6-B957-082E2275F682}" type="slidenum">
              <a:rPr lang="en-US" smtClean="0"/>
              <a:t>‹#›</a:t>
            </a:fld>
            <a:endParaRPr lang="en-US"/>
          </a:p>
        </p:txBody>
      </p:sp>
    </p:spTree>
    <p:extLst>
      <p:ext uri="{BB962C8B-B14F-4D97-AF65-F5344CB8AC3E}">
        <p14:creationId xmlns:p14="http://schemas.microsoft.com/office/powerpoint/2010/main" val="8223985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9CD932-EF88-45D3-BE58-A6C461C13BCC}"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EE4F8-E699-4CB6-B957-082E2275F682}" type="slidenum">
              <a:rPr lang="en-US" smtClean="0"/>
              <a:t>‹#›</a:t>
            </a:fld>
            <a:endParaRPr lang="en-US"/>
          </a:p>
        </p:txBody>
      </p:sp>
    </p:spTree>
    <p:extLst>
      <p:ext uri="{BB962C8B-B14F-4D97-AF65-F5344CB8AC3E}">
        <p14:creationId xmlns:p14="http://schemas.microsoft.com/office/powerpoint/2010/main" val="41793861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9CD932-EF88-45D3-BE58-A6C461C13BCC}"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EE4F8-E699-4CB6-B957-082E2275F682}" type="slidenum">
              <a:rPr lang="en-US" smtClean="0"/>
              <a:t>‹#›</a:t>
            </a:fld>
            <a:endParaRPr lang="en-US"/>
          </a:p>
        </p:txBody>
      </p:sp>
    </p:spTree>
    <p:extLst>
      <p:ext uri="{BB962C8B-B14F-4D97-AF65-F5344CB8AC3E}">
        <p14:creationId xmlns:p14="http://schemas.microsoft.com/office/powerpoint/2010/main" val="41916957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9CD932-EF88-45D3-BE58-A6C461C13BCC}"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EE4F8-E699-4CB6-B957-082E2275F682}" type="slidenum">
              <a:rPr lang="en-US" smtClean="0"/>
              <a:t>‹#›</a:t>
            </a:fld>
            <a:endParaRPr lang="en-US"/>
          </a:p>
        </p:txBody>
      </p:sp>
    </p:spTree>
    <p:extLst>
      <p:ext uri="{BB962C8B-B14F-4D97-AF65-F5344CB8AC3E}">
        <p14:creationId xmlns:p14="http://schemas.microsoft.com/office/powerpoint/2010/main" val="21122146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
        <p:cNvGrpSpPr/>
        <p:nvPr/>
      </p:nvGrpSpPr>
      <p:grpSpPr>
        <a:xfrm>
          <a:off x="0" y="0"/>
          <a:ext cx="0" cy="0"/>
          <a:chOff x="0" y="0"/>
          <a:chExt cx="0" cy="0"/>
        </a:xfrm>
      </p:grpSpPr>
      <p:sp>
        <p:nvSpPr>
          <p:cNvPr id="7" name="Google Shape;7;p2"/>
          <p:cNvSpPr txBox="1">
            <a:spLocks noGrp="1"/>
          </p:cNvSpPr>
          <p:nvPr>
            <p:ph type="body" idx="1"/>
          </p:nvPr>
        </p:nvSpPr>
        <p:spPr>
          <a:xfrm>
            <a:off x="671757" y="1894009"/>
            <a:ext cx="6972300" cy="2641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03B49"/>
              </a:buClr>
              <a:buSzPts val="5000"/>
              <a:buFont typeface="Arial"/>
              <a:buNone/>
              <a:defRPr sz="5000" b="0" i="0" u="none" strike="noStrike" cap="none">
                <a:solidFill>
                  <a:srgbClr val="003B49"/>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 name="Google Shape;8;p2"/>
          <p:cNvPicPr preferRelativeResize="0"/>
          <p:nvPr/>
        </p:nvPicPr>
        <p:blipFill rotWithShape="1">
          <a:blip r:embed="rId2">
            <a:alphaModFix/>
          </a:blip>
          <a:srcRect/>
          <a:stretch/>
        </p:blipFill>
        <p:spPr>
          <a:xfrm>
            <a:off x="7644058" y="5522385"/>
            <a:ext cx="1012099" cy="1091481"/>
          </a:xfrm>
          <a:prstGeom prst="rect">
            <a:avLst/>
          </a:prstGeom>
          <a:noFill/>
          <a:ln>
            <a:noFill/>
          </a:ln>
        </p:spPr>
      </p:pic>
      <p:pic>
        <p:nvPicPr>
          <p:cNvPr id="9" name="Google Shape;9;p2"/>
          <p:cNvPicPr preferRelativeResize="0"/>
          <p:nvPr/>
        </p:nvPicPr>
        <p:blipFill rotWithShape="1">
          <a:blip r:embed="rId3">
            <a:alphaModFix/>
          </a:blip>
          <a:srcRect/>
          <a:stretch/>
        </p:blipFill>
        <p:spPr>
          <a:xfrm>
            <a:off x="-71553" y="-202684"/>
            <a:ext cx="7006917" cy="467127"/>
          </a:xfrm>
          <a:prstGeom prst="rect">
            <a:avLst/>
          </a:prstGeom>
          <a:noFill/>
          <a:ln>
            <a:noFill/>
          </a:ln>
        </p:spPr>
      </p:pic>
    </p:spTree>
    <p:extLst>
      <p:ext uri="{BB962C8B-B14F-4D97-AF65-F5344CB8AC3E}">
        <p14:creationId xmlns:p14="http://schemas.microsoft.com/office/powerpoint/2010/main" val="3749873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671757" y="371511"/>
            <a:ext cx="8184600" cy="99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3B49"/>
              </a:buClr>
              <a:buSzPts val="3000"/>
              <a:buFont typeface="Arial"/>
              <a:buNone/>
              <a:defRPr sz="3000" b="0" i="0" u="none" strike="noStrike" cap="none">
                <a:solidFill>
                  <a:srgbClr val="003B49"/>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003B49"/>
              </a:buClr>
              <a:buSzPts val="2400"/>
              <a:buFont typeface="Merriweather Sans"/>
              <a:buChar char="&gt;"/>
              <a:defRPr sz="2400" b="0" i="0" u="none" strike="noStrike" cap="none">
                <a:solidFill>
                  <a:srgbClr val="003B49"/>
                </a:solidFill>
                <a:latin typeface="Arial"/>
                <a:ea typeface="Arial"/>
                <a:cs typeface="Arial"/>
                <a:sym typeface="Arial"/>
              </a:defRPr>
            </a:lvl1pPr>
            <a:lvl2pPr marL="914400" marR="0" lvl="1" indent="-355600" algn="l" rtl="0">
              <a:spcBef>
                <a:spcPts val="400"/>
              </a:spcBef>
              <a:spcAft>
                <a:spcPts val="0"/>
              </a:spcAft>
              <a:buClr>
                <a:srgbClr val="003B49"/>
              </a:buClr>
              <a:buSzPts val="2000"/>
              <a:buFont typeface="Arial"/>
              <a:buChar char="–"/>
              <a:defRPr sz="2000" b="0" i="0" u="none" strike="noStrike" cap="none">
                <a:solidFill>
                  <a:srgbClr val="003B49"/>
                </a:solidFill>
                <a:latin typeface="Arial"/>
                <a:ea typeface="Arial"/>
                <a:cs typeface="Arial"/>
                <a:sym typeface="Arial"/>
              </a:defRPr>
            </a:lvl2pPr>
            <a:lvl3pPr marL="1371600" marR="0" lvl="2" indent="-342900" algn="l" rtl="0">
              <a:spcBef>
                <a:spcPts val="360"/>
              </a:spcBef>
              <a:spcAft>
                <a:spcPts val="0"/>
              </a:spcAft>
              <a:buClr>
                <a:srgbClr val="003B49"/>
              </a:buClr>
              <a:buSzPts val="1800"/>
              <a:buFont typeface="Merriweather Sans"/>
              <a:buChar char="&gt;"/>
              <a:defRPr sz="1800" b="0" i="0" u="none" strike="noStrike" cap="none">
                <a:solidFill>
                  <a:srgbClr val="003B49"/>
                </a:solidFill>
                <a:latin typeface="Arial"/>
                <a:ea typeface="Arial"/>
                <a:cs typeface="Arial"/>
                <a:sym typeface="Arial"/>
              </a:defRPr>
            </a:lvl3pPr>
            <a:lvl4pPr marL="1828800" marR="0" lvl="3" indent="-330200" algn="l" rtl="0">
              <a:spcBef>
                <a:spcPts val="320"/>
              </a:spcBef>
              <a:spcAft>
                <a:spcPts val="0"/>
              </a:spcAft>
              <a:buClr>
                <a:srgbClr val="003B49"/>
              </a:buClr>
              <a:buSzPts val="1600"/>
              <a:buFont typeface="Arial"/>
              <a:buChar char="–"/>
              <a:defRPr sz="1600" b="0" i="0" u="none" strike="noStrike" cap="none">
                <a:solidFill>
                  <a:srgbClr val="003B49"/>
                </a:solidFill>
                <a:latin typeface="Arial"/>
                <a:ea typeface="Arial"/>
                <a:cs typeface="Arial"/>
                <a:sym typeface="Arial"/>
              </a:defRPr>
            </a:lvl4pPr>
            <a:lvl5pPr marL="2286000" marR="0" lvl="4" indent="-317500" algn="l" rtl="0">
              <a:spcBef>
                <a:spcPts val="280"/>
              </a:spcBef>
              <a:spcAft>
                <a:spcPts val="0"/>
              </a:spcAft>
              <a:buClr>
                <a:srgbClr val="003B49"/>
              </a:buClr>
              <a:buSzPts val="1400"/>
              <a:buFont typeface="Merriweather Sans"/>
              <a:buChar char="&gt;"/>
              <a:defRPr sz="1400" b="0" i="0" u="none" strike="noStrike" cap="none">
                <a:solidFill>
                  <a:srgbClr val="003B4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body" idx="3"/>
          </p:nvPr>
        </p:nvSpPr>
        <p:spPr>
          <a:xfrm>
            <a:off x="671757" y="1730668"/>
            <a:ext cx="8184600" cy="411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003B49"/>
              </a:buClr>
              <a:buSzPts val="2400"/>
              <a:buFont typeface="Arial"/>
              <a:buNone/>
              <a:defRPr sz="2400" b="0" i="0" u="none" strike="noStrike" cap="none">
                <a:solidFill>
                  <a:srgbClr val="003B49"/>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 name="Google Shape;14;p3"/>
          <p:cNvPicPr preferRelativeResize="0"/>
          <p:nvPr/>
        </p:nvPicPr>
        <p:blipFill rotWithShape="1">
          <a:blip r:embed="rId2">
            <a:alphaModFix/>
          </a:blip>
          <a:srcRect/>
          <a:stretch/>
        </p:blipFill>
        <p:spPr>
          <a:xfrm>
            <a:off x="-71553" y="-202684"/>
            <a:ext cx="7006917" cy="467127"/>
          </a:xfrm>
          <a:prstGeom prst="rect">
            <a:avLst/>
          </a:prstGeom>
          <a:noFill/>
          <a:ln>
            <a:noFill/>
          </a:ln>
        </p:spPr>
      </p:pic>
      <p:pic>
        <p:nvPicPr>
          <p:cNvPr id="15" name="Google Shape;15;p3"/>
          <p:cNvPicPr preferRelativeResize="0"/>
          <p:nvPr/>
        </p:nvPicPr>
        <p:blipFill rotWithShape="1">
          <a:blip r:embed="rId3">
            <a:alphaModFix/>
          </a:blip>
          <a:srcRect/>
          <a:stretch/>
        </p:blipFill>
        <p:spPr>
          <a:xfrm>
            <a:off x="7644058" y="5522385"/>
            <a:ext cx="1012099" cy="1091481"/>
          </a:xfrm>
          <a:prstGeom prst="rect">
            <a:avLst/>
          </a:prstGeom>
          <a:noFill/>
          <a:ln>
            <a:noFill/>
          </a:ln>
        </p:spPr>
      </p:pic>
    </p:spTree>
    <p:extLst>
      <p:ext uri="{BB962C8B-B14F-4D97-AF65-F5344CB8AC3E}">
        <p14:creationId xmlns:p14="http://schemas.microsoft.com/office/powerpoint/2010/main" val="35125010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671757" y="371511"/>
            <a:ext cx="8184600" cy="99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3B49"/>
              </a:buClr>
              <a:buSzPts val="3000"/>
              <a:buFont typeface="Arial"/>
              <a:buNone/>
              <a:defRPr sz="3000" b="0" i="0" u="none" strike="noStrike" cap="none">
                <a:solidFill>
                  <a:srgbClr val="003B49"/>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Google Shape;18;p4"/>
          <p:cNvSpPr txBox="1">
            <a:spLocks noGrp="1"/>
          </p:cNvSpPr>
          <p:nvPr>
            <p:ph type="body" idx="2"/>
          </p:nvPr>
        </p:nvSpPr>
        <p:spPr>
          <a:xfrm>
            <a:off x="659305" y="1736725"/>
            <a:ext cx="8196300" cy="40156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003B49"/>
              </a:buClr>
              <a:buSzPts val="2400"/>
              <a:buFont typeface="Merriweather Sans"/>
              <a:buChar char="&gt;"/>
              <a:defRPr sz="2400" b="0" i="0" u="none" strike="noStrike" cap="none">
                <a:solidFill>
                  <a:srgbClr val="003B49"/>
                </a:solidFill>
                <a:latin typeface="Arial"/>
                <a:ea typeface="Arial"/>
                <a:cs typeface="Arial"/>
                <a:sym typeface="Arial"/>
              </a:defRPr>
            </a:lvl1pPr>
            <a:lvl2pPr marL="914400" marR="0" lvl="1" indent="-355600" algn="l" rtl="0">
              <a:spcBef>
                <a:spcPts val="400"/>
              </a:spcBef>
              <a:spcAft>
                <a:spcPts val="0"/>
              </a:spcAft>
              <a:buClr>
                <a:srgbClr val="003B49"/>
              </a:buClr>
              <a:buSzPts val="2000"/>
              <a:buFont typeface="Arial"/>
              <a:buChar char="–"/>
              <a:defRPr sz="2000" b="0" i="0" u="none" strike="noStrike" cap="none">
                <a:solidFill>
                  <a:srgbClr val="003B49"/>
                </a:solidFill>
                <a:latin typeface="Arial"/>
                <a:ea typeface="Arial"/>
                <a:cs typeface="Arial"/>
                <a:sym typeface="Arial"/>
              </a:defRPr>
            </a:lvl2pPr>
            <a:lvl3pPr marL="1371600" marR="0" lvl="2" indent="-342900" algn="l" rtl="0">
              <a:spcBef>
                <a:spcPts val="360"/>
              </a:spcBef>
              <a:spcAft>
                <a:spcPts val="0"/>
              </a:spcAft>
              <a:buClr>
                <a:srgbClr val="003B49"/>
              </a:buClr>
              <a:buSzPts val="1800"/>
              <a:buFont typeface="Merriweather Sans"/>
              <a:buChar char="&gt;"/>
              <a:defRPr sz="1800" b="0" i="0" u="none" strike="noStrike" cap="none">
                <a:solidFill>
                  <a:srgbClr val="003B49"/>
                </a:solidFill>
                <a:latin typeface="Arial"/>
                <a:ea typeface="Arial"/>
                <a:cs typeface="Arial"/>
                <a:sym typeface="Arial"/>
              </a:defRPr>
            </a:lvl3pPr>
            <a:lvl4pPr marL="1828800" marR="0" lvl="3" indent="-330200" algn="l" rtl="0">
              <a:spcBef>
                <a:spcPts val="320"/>
              </a:spcBef>
              <a:spcAft>
                <a:spcPts val="0"/>
              </a:spcAft>
              <a:buClr>
                <a:srgbClr val="003B49"/>
              </a:buClr>
              <a:buSzPts val="1600"/>
              <a:buFont typeface="Arial"/>
              <a:buChar char="–"/>
              <a:defRPr sz="1600" b="0" i="0" u="none" strike="noStrike" cap="none">
                <a:solidFill>
                  <a:srgbClr val="003B49"/>
                </a:solidFill>
                <a:latin typeface="Arial"/>
                <a:ea typeface="Arial"/>
                <a:cs typeface="Arial"/>
                <a:sym typeface="Arial"/>
              </a:defRPr>
            </a:lvl4pPr>
            <a:lvl5pPr marL="2286000" marR="0" lvl="4" indent="-317500" algn="l" rtl="0">
              <a:spcBef>
                <a:spcPts val="280"/>
              </a:spcBef>
              <a:spcAft>
                <a:spcPts val="0"/>
              </a:spcAft>
              <a:buClr>
                <a:srgbClr val="003B49"/>
              </a:buClr>
              <a:buSzPts val="1400"/>
              <a:buFont typeface="Merriweather Sans"/>
              <a:buChar char="&gt;"/>
              <a:defRPr sz="1400" b="0" i="0" u="none" strike="noStrike" cap="none">
                <a:solidFill>
                  <a:srgbClr val="003B4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9" name="Google Shape;19;p4"/>
          <p:cNvPicPr preferRelativeResize="0"/>
          <p:nvPr/>
        </p:nvPicPr>
        <p:blipFill rotWithShape="1">
          <a:blip r:embed="rId2">
            <a:alphaModFix/>
          </a:blip>
          <a:srcRect/>
          <a:stretch/>
        </p:blipFill>
        <p:spPr>
          <a:xfrm>
            <a:off x="-71553" y="-202684"/>
            <a:ext cx="7006917" cy="467127"/>
          </a:xfrm>
          <a:prstGeom prst="rect">
            <a:avLst/>
          </a:prstGeom>
          <a:noFill/>
          <a:ln>
            <a:noFill/>
          </a:ln>
        </p:spPr>
      </p:pic>
      <p:pic>
        <p:nvPicPr>
          <p:cNvPr id="20" name="Google Shape;20;p4"/>
          <p:cNvPicPr preferRelativeResize="0"/>
          <p:nvPr/>
        </p:nvPicPr>
        <p:blipFill rotWithShape="1">
          <a:blip r:embed="rId3">
            <a:alphaModFix/>
          </a:blip>
          <a:srcRect/>
          <a:stretch/>
        </p:blipFill>
        <p:spPr>
          <a:xfrm>
            <a:off x="7644058" y="5522385"/>
            <a:ext cx="1012099" cy="1091481"/>
          </a:xfrm>
          <a:prstGeom prst="rect">
            <a:avLst/>
          </a:prstGeom>
          <a:noFill/>
          <a:ln>
            <a:noFill/>
          </a:ln>
        </p:spPr>
      </p:pic>
    </p:spTree>
    <p:extLst>
      <p:ext uri="{BB962C8B-B14F-4D97-AF65-F5344CB8AC3E}">
        <p14:creationId xmlns:p14="http://schemas.microsoft.com/office/powerpoint/2010/main" val="22570652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1"/>
        <p:cNvGrpSpPr/>
        <p:nvPr/>
      </p:nvGrpSpPr>
      <p:grpSpPr>
        <a:xfrm>
          <a:off x="0" y="0"/>
          <a:ext cx="0" cy="0"/>
          <a:chOff x="0" y="0"/>
          <a:chExt cx="0" cy="0"/>
        </a:xfrm>
      </p:grpSpPr>
      <p:sp>
        <p:nvSpPr>
          <p:cNvPr id="22" name="Google Shape;22;p5"/>
          <p:cNvSpPr>
            <a:spLocks noGrp="1"/>
          </p:cNvSpPr>
          <p:nvPr>
            <p:ph type="chart" idx="2"/>
          </p:nvPr>
        </p:nvSpPr>
        <p:spPr>
          <a:xfrm>
            <a:off x="766765" y="1736725"/>
            <a:ext cx="8021700" cy="44324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003B49"/>
              </a:buClr>
              <a:buSzPts val="2400"/>
              <a:buFont typeface="Arial"/>
              <a:buNone/>
              <a:defRPr sz="2400" b="0" i="0" u="none" strike="noStrike" cap="none">
                <a:solidFill>
                  <a:srgbClr val="003B49"/>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Google Shape;23;p5"/>
          <p:cNvSpPr txBox="1">
            <a:spLocks noGrp="1"/>
          </p:cNvSpPr>
          <p:nvPr>
            <p:ph type="body" idx="1"/>
          </p:nvPr>
        </p:nvSpPr>
        <p:spPr>
          <a:xfrm>
            <a:off x="671757" y="371511"/>
            <a:ext cx="8184600" cy="99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3B49"/>
              </a:buClr>
              <a:buSzPts val="3000"/>
              <a:buFont typeface="Arial"/>
              <a:buNone/>
              <a:defRPr sz="3000" b="0" i="0" u="none" strike="noStrike" cap="none">
                <a:solidFill>
                  <a:srgbClr val="003B49"/>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4" name="Google Shape;24;p5"/>
          <p:cNvPicPr preferRelativeResize="0"/>
          <p:nvPr/>
        </p:nvPicPr>
        <p:blipFill rotWithShape="1">
          <a:blip r:embed="rId2">
            <a:alphaModFix/>
          </a:blip>
          <a:srcRect/>
          <a:stretch/>
        </p:blipFill>
        <p:spPr>
          <a:xfrm>
            <a:off x="-71553" y="-202684"/>
            <a:ext cx="7006917" cy="467127"/>
          </a:xfrm>
          <a:prstGeom prst="rect">
            <a:avLst/>
          </a:prstGeom>
          <a:noFill/>
          <a:ln>
            <a:noFill/>
          </a:ln>
        </p:spPr>
      </p:pic>
      <p:pic>
        <p:nvPicPr>
          <p:cNvPr id="25" name="Google Shape;25;p5"/>
          <p:cNvPicPr preferRelativeResize="0"/>
          <p:nvPr/>
        </p:nvPicPr>
        <p:blipFill rotWithShape="1">
          <a:blip r:embed="rId3">
            <a:alphaModFix/>
          </a:blip>
          <a:srcRect/>
          <a:stretch/>
        </p:blipFill>
        <p:spPr>
          <a:xfrm>
            <a:off x="7644058" y="5522385"/>
            <a:ext cx="1012099" cy="1091481"/>
          </a:xfrm>
          <a:prstGeom prst="rect">
            <a:avLst/>
          </a:prstGeom>
          <a:noFill/>
          <a:ln>
            <a:noFill/>
          </a:ln>
        </p:spPr>
      </p:pic>
    </p:spTree>
    <p:extLst>
      <p:ext uri="{BB962C8B-B14F-4D97-AF65-F5344CB8AC3E}">
        <p14:creationId xmlns:p14="http://schemas.microsoft.com/office/powerpoint/2010/main" val="33241503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6"/>
        <p:cNvGrpSpPr/>
        <p:nvPr/>
      </p:nvGrpSpPr>
      <p:grpSpPr>
        <a:xfrm>
          <a:off x="0" y="0"/>
          <a:ext cx="0" cy="0"/>
          <a:chOff x="0" y="0"/>
          <a:chExt cx="0" cy="0"/>
        </a:xfrm>
      </p:grpSpPr>
      <p:sp>
        <p:nvSpPr>
          <p:cNvPr id="27" name="Google Shape;27;p6"/>
          <p:cNvSpPr txBox="1">
            <a:spLocks noGrp="1"/>
          </p:cNvSpPr>
          <p:nvPr>
            <p:ph type="body" idx="1"/>
          </p:nvPr>
        </p:nvSpPr>
        <p:spPr>
          <a:xfrm>
            <a:off x="671757" y="1842047"/>
            <a:ext cx="6972300" cy="2641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FAF6EC"/>
              </a:buClr>
              <a:buSzPts val="5000"/>
              <a:buFont typeface="Arial"/>
              <a:buNone/>
              <a:defRPr sz="5000" b="0" i="0" u="none" strike="noStrike" cap="none">
                <a:solidFill>
                  <a:srgbClr val="FAF6EC"/>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8" name="Google Shape;28;p6"/>
          <p:cNvPicPr preferRelativeResize="0"/>
          <p:nvPr/>
        </p:nvPicPr>
        <p:blipFill rotWithShape="1">
          <a:blip r:embed="rId2">
            <a:alphaModFix/>
          </a:blip>
          <a:srcRect/>
          <a:stretch/>
        </p:blipFill>
        <p:spPr>
          <a:xfrm>
            <a:off x="-71553" y="-202684"/>
            <a:ext cx="7006917" cy="467127"/>
          </a:xfrm>
          <a:prstGeom prst="rect">
            <a:avLst/>
          </a:prstGeom>
          <a:noFill/>
          <a:ln>
            <a:noFill/>
          </a:ln>
        </p:spPr>
      </p:pic>
      <p:pic>
        <p:nvPicPr>
          <p:cNvPr id="29" name="Google Shape;29;p6"/>
          <p:cNvPicPr preferRelativeResize="0"/>
          <p:nvPr/>
        </p:nvPicPr>
        <p:blipFill rotWithShape="1">
          <a:blip r:embed="rId3">
            <a:alphaModFix/>
          </a:blip>
          <a:srcRect/>
          <a:stretch/>
        </p:blipFill>
        <p:spPr>
          <a:xfrm>
            <a:off x="7644058" y="5522385"/>
            <a:ext cx="1012099" cy="1091481"/>
          </a:xfrm>
          <a:prstGeom prst="rect">
            <a:avLst/>
          </a:prstGeom>
          <a:noFill/>
          <a:ln>
            <a:noFill/>
          </a:ln>
        </p:spPr>
      </p:pic>
    </p:spTree>
    <p:extLst>
      <p:ext uri="{BB962C8B-B14F-4D97-AF65-F5344CB8AC3E}">
        <p14:creationId xmlns:p14="http://schemas.microsoft.com/office/powerpoint/2010/main" val="39500396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1_Header + SubHeader + Content">
  <p:cSld name="1_Header + SubHeader + Content">
    <p:spTree>
      <p:nvGrpSpPr>
        <p:cNvPr id="1" name="Shape 30"/>
        <p:cNvGrpSpPr/>
        <p:nvPr/>
      </p:nvGrpSpPr>
      <p:grpSpPr>
        <a:xfrm>
          <a:off x="0" y="0"/>
          <a:ext cx="0" cy="0"/>
          <a:chOff x="0" y="0"/>
          <a:chExt cx="0" cy="0"/>
        </a:xfrm>
      </p:grpSpPr>
      <p:sp>
        <p:nvSpPr>
          <p:cNvPr id="31" name="Google Shape;31;p7"/>
          <p:cNvSpPr txBox="1">
            <a:spLocks noGrp="1"/>
          </p:cNvSpPr>
          <p:nvPr>
            <p:ph type="body" idx="1"/>
          </p:nvPr>
        </p:nvSpPr>
        <p:spPr>
          <a:xfrm>
            <a:off x="671757" y="371511"/>
            <a:ext cx="8184600" cy="99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FAF6EC"/>
              </a:buClr>
              <a:buSzPts val="3000"/>
              <a:buFont typeface="Arial"/>
              <a:buNone/>
              <a:defRPr sz="3000" b="0" i="0" u="none" strike="noStrike" cap="none">
                <a:solidFill>
                  <a:srgbClr val="FAF6EC"/>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Google Shape;32;p7"/>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AF6EC"/>
              </a:buClr>
              <a:buSzPts val="2400"/>
              <a:buFont typeface="Merriweather Sans"/>
              <a:buChar char="&gt;"/>
              <a:defRPr sz="2400" b="0" i="0" u="none" strike="noStrike" cap="none">
                <a:solidFill>
                  <a:srgbClr val="FAF6EC"/>
                </a:solidFill>
                <a:latin typeface="Arial"/>
                <a:ea typeface="Arial"/>
                <a:cs typeface="Arial"/>
                <a:sym typeface="Arial"/>
              </a:defRPr>
            </a:lvl1pPr>
            <a:lvl2pPr marL="914400" marR="0" lvl="1" indent="-355600" algn="l" rtl="0">
              <a:spcBef>
                <a:spcPts val="400"/>
              </a:spcBef>
              <a:spcAft>
                <a:spcPts val="0"/>
              </a:spcAft>
              <a:buClr>
                <a:srgbClr val="FAF6EC"/>
              </a:buClr>
              <a:buSzPts val="2000"/>
              <a:buFont typeface="Arial"/>
              <a:buChar char="–"/>
              <a:defRPr sz="2000" b="0" i="0" u="none" strike="noStrike" cap="none">
                <a:solidFill>
                  <a:srgbClr val="FAF6EC"/>
                </a:solidFill>
                <a:latin typeface="Arial"/>
                <a:ea typeface="Arial"/>
                <a:cs typeface="Arial"/>
                <a:sym typeface="Arial"/>
              </a:defRPr>
            </a:lvl2pPr>
            <a:lvl3pPr marL="1371600" marR="0" lvl="2" indent="-342900" algn="l" rtl="0">
              <a:spcBef>
                <a:spcPts val="360"/>
              </a:spcBef>
              <a:spcAft>
                <a:spcPts val="0"/>
              </a:spcAft>
              <a:buClr>
                <a:srgbClr val="FAF6EC"/>
              </a:buClr>
              <a:buSzPts val="1800"/>
              <a:buFont typeface="Merriweather Sans"/>
              <a:buChar char="&gt;"/>
              <a:defRPr sz="1800" b="0" i="0" u="none" strike="noStrike" cap="none">
                <a:solidFill>
                  <a:srgbClr val="FAF6EC"/>
                </a:solidFill>
                <a:latin typeface="Arial"/>
                <a:ea typeface="Arial"/>
                <a:cs typeface="Arial"/>
                <a:sym typeface="Arial"/>
              </a:defRPr>
            </a:lvl3pPr>
            <a:lvl4pPr marL="1828800" marR="0" lvl="3" indent="-330200" algn="l" rtl="0">
              <a:spcBef>
                <a:spcPts val="320"/>
              </a:spcBef>
              <a:spcAft>
                <a:spcPts val="0"/>
              </a:spcAft>
              <a:buClr>
                <a:srgbClr val="FAF6EC"/>
              </a:buClr>
              <a:buSzPts val="1600"/>
              <a:buFont typeface="Arial"/>
              <a:buChar char="–"/>
              <a:defRPr sz="1600" b="0" i="0" u="none" strike="noStrike" cap="none">
                <a:solidFill>
                  <a:srgbClr val="FAF6EC"/>
                </a:solidFill>
                <a:latin typeface="Arial"/>
                <a:ea typeface="Arial"/>
                <a:cs typeface="Arial"/>
                <a:sym typeface="Arial"/>
              </a:defRPr>
            </a:lvl4pPr>
            <a:lvl5pPr marL="2286000" marR="0" lvl="4" indent="-317500" algn="l" rtl="0">
              <a:spcBef>
                <a:spcPts val="280"/>
              </a:spcBef>
              <a:spcAft>
                <a:spcPts val="0"/>
              </a:spcAft>
              <a:buClr>
                <a:srgbClr val="FAF6EC"/>
              </a:buClr>
              <a:buSzPts val="1400"/>
              <a:buFont typeface="Merriweather Sans"/>
              <a:buChar char="&gt;"/>
              <a:defRPr sz="1400" b="0" i="0" u="none" strike="noStrike" cap="none">
                <a:solidFill>
                  <a:srgbClr val="FAF6EC"/>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 name="Google Shape;33;p7"/>
          <p:cNvSpPr txBox="1">
            <a:spLocks noGrp="1"/>
          </p:cNvSpPr>
          <p:nvPr>
            <p:ph type="body" idx="3"/>
          </p:nvPr>
        </p:nvSpPr>
        <p:spPr>
          <a:xfrm>
            <a:off x="671757" y="1730668"/>
            <a:ext cx="8184600" cy="411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FAF6EC"/>
              </a:buClr>
              <a:buSzPts val="2400"/>
              <a:buFont typeface="Arial"/>
              <a:buNone/>
              <a:defRPr sz="2400" b="0" i="0" u="none" strike="noStrike" cap="none">
                <a:solidFill>
                  <a:srgbClr val="FAF6EC"/>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4" name="Google Shape;34;p7"/>
          <p:cNvPicPr preferRelativeResize="0"/>
          <p:nvPr/>
        </p:nvPicPr>
        <p:blipFill rotWithShape="1">
          <a:blip r:embed="rId2">
            <a:alphaModFix/>
          </a:blip>
          <a:srcRect/>
          <a:stretch/>
        </p:blipFill>
        <p:spPr>
          <a:xfrm>
            <a:off x="7644058" y="5522385"/>
            <a:ext cx="1012099" cy="1091481"/>
          </a:xfrm>
          <a:prstGeom prst="rect">
            <a:avLst/>
          </a:prstGeom>
          <a:noFill/>
          <a:ln>
            <a:noFill/>
          </a:ln>
        </p:spPr>
      </p:pic>
      <p:pic>
        <p:nvPicPr>
          <p:cNvPr id="35" name="Google Shape;35;p7"/>
          <p:cNvPicPr preferRelativeResize="0"/>
          <p:nvPr/>
        </p:nvPicPr>
        <p:blipFill rotWithShape="1">
          <a:blip r:embed="rId3">
            <a:alphaModFix/>
          </a:blip>
          <a:srcRect/>
          <a:stretch/>
        </p:blipFill>
        <p:spPr>
          <a:xfrm>
            <a:off x="-71553" y="-189984"/>
            <a:ext cx="7006917" cy="467127"/>
          </a:xfrm>
          <a:prstGeom prst="rect">
            <a:avLst/>
          </a:prstGeom>
          <a:noFill/>
          <a:ln>
            <a:noFill/>
          </a:ln>
        </p:spPr>
      </p:pic>
    </p:spTree>
    <p:extLst>
      <p:ext uri="{BB962C8B-B14F-4D97-AF65-F5344CB8AC3E}">
        <p14:creationId xmlns:p14="http://schemas.microsoft.com/office/powerpoint/2010/main" val="1008382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Light14)</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0871735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1_Header + Content">
  <p:cSld name="1_Header + Content">
    <p:spTree>
      <p:nvGrpSpPr>
        <p:cNvPr id="1" name="Shape 36"/>
        <p:cNvGrpSpPr/>
        <p:nvPr/>
      </p:nvGrpSpPr>
      <p:grpSpPr>
        <a:xfrm>
          <a:off x="0" y="0"/>
          <a:ext cx="0" cy="0"/>
          <a:chOff x="0" y="0"/>
          <a:chExt cx="0" cy="0"/>
        </a:xfrm>
      </p:grpSpPr>
      <p:sp>
        <p:nvSpPr>
          <p:cNvPr id="37" name="Google Shape;37;p8"/>
          <p:cNvSpPr txBox="1">
            <a:spLocks noGrp="1"/>
          </p:cNvSpPr>
          <p:nvPr>
            <p:ph type="body" idx="1"/>
          </p:nvPr>
        </p:nvSpPr>
        <p:spPr>
          <a:xfrm>
            <a:off x="671757" y="371511"/>
            <a:ext cx="8184600" cy="99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FAF6EC"/>
              </a:buClr>
              <a:buSzPts val="3000"/>
              <a:buFont typeface="Arial"/>
              <a:buNone/>
              <a:defRPr sz="3000" b="0" i="0" u="none" strike="noStrike" cap="none">
                <a:solidFill>
                  <a:srgbClr val="FAF6EC"/>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 name="Google Shape;38;p8"/>
          <p:cNvSpPr txBox="1">
            <a:spLocks noGrp="1"/>
          </p:cNvSpPr>
          <p:nvPr>
            <p:ph type="body" idx="2"/>
          </p:nvPr>
        </p:nvSpPr>
        <p:spPr>
          <a:xfrm>
            <a:off x="659305" y="1736725"/>
            <a:ext cx="8076900" cy="40156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AF6EC"/>
              </a:buClr>
              <a:buSzPts val="2400"/>
              <a:buFont typeface="Merriweather Sans"/>
              <a:buChar char="&gt;"/>
              <a:defRPr sz="2400" b="0" i="0" u="none" strike="noStrike" cap="none">
                <a:solidFill>
                  <a:srgbClr val="FAF6EC"/>
                </a:solidFill>
                <a:latin typeface="Arial"/>
                <a:ea typeface="Arial"/>
                <a:cs typeface="Arial"/>
                <a:sym typeface="Arial"/>
              </a:defRPr>
            </a:lvl1pPr>
            <a:lvl2pPr marL="914400" marR="0" lvl="1" indent="-355600" algn="l" rtl="0">
              <a:spcBef>
                <a:spcPts val="400"/>
              </a:spcBef>
              <a:spcAft>
                <a:spcPts val="0"/>
              </a:spcAft>
              <a:buClr>
                <a:srgbClr val="FAF6EC"/>
              </a:buClr>
              <a:buSzPts val="2000"/>
              <a:buFont typeface="Arial"/>
              <a:buChar char="–"/>
              <a:defRPr sz="2000" b="0" i="0" u="none" strike="noStrike" cap="none">
                <a:solidFill>
                  <a:srgbClr val="FAF6EC"/>
                </a:solidFill>
                <a:latin typeface="Arial"/>
                <a:ea typeface="Arial"/>
                <a:cs typeface="Arial"/>
                <a:sym typeface="Arial"/>
              </a:defRPr>
            </a:lvl2pPr>
            <a:lvl3pPr marL="1371600" marR="0" lvl="2" indent="-342900" algn="l" rtl="0">
              <a:spcBef>
                <a:spcPts val="360"/>
              </a:spcBef>
              <a:spcAft>
                <a:spcPts val="0"/>
              </a:spcAft>
              <a:buClr>
                <a:srgbClr val="FAF6EC"/>
              </a:buClr>
              <a:buSzPts val="1800"/>
              <a:buFont typeface="Merriweather Sans"/>
              <a:buChar char="&gt;"/>
              <a:defRPr sz="1800" b="0" i="0" u="none" strike="noStrike" cap="none">
                <a:solidFill>
                  <a:srgbClr val="FAF6EC"/>
                </a:solidFill>
                <a:latin typeface="Arial"/>
                <a:ea typeface="Arial"/>
                <a:cs typeface="Arial"/>
                <a:sym typeface="Arial"/>
              </a:defRPr>
            </a:lvl3pPr>
            <a:lvl4pPr marL="1828800" marR="0" lvl="3" indent="-330200" algn="l" rtl="0">
              <a:spcBef>
                <a:spcPts val="320"/>
              </a:spcBef>
              <a:spcAft>
                <a:spcPts val="0"/>
              </a:spcAft>
              <a:buClr>
                <a:srgbClr val="FAF6EC"/>
              </a:buClr>
              <a:buSzPts val="1600"/>
              <a:buFont typeface="Arial"/>
              <a:buChar char="–"/>
              <a:defRPr sz="1600" b="0" i="0" u="none" strike="noStrike" cap="none">
                <a:solidFill>
                  <a:srgbClr val="FAF6EC"/>
                </a:solidFill>
                <a:latin typeface="Arial"/>
                <a:ea typeface="Arial"/>
                <a:cs typeface="Arial"/>
                <a:sym typeface="Arial"/>
              </a:defRPr>
            </a:lvl4pPr>
            <a:lvl5pPr marL="2286000" marR="0" lvl="4" indent="-317500" algn="l" rtl="0">
              <a:spcBef>
                <a:spcPts val="280"/>
              </a:spcBef>
              <a:spcAft>
                <a:spcPts val="0"/>
              </a:spcAft>
              <a:buClr>
                <a:srgbClr val="FAF6EC"/>
              </a:buClr>
              <a:buSzPts val="1400"/>
              <a:buFont typeface="Merriweather Sans"/>
              <a:buChar char="&gt;"/>
              <a:defRPr sz="1400" b="0" i="0" u="none" strike="noStrike" cap="none">
                <a:solidFill>
                  <a:srgbClr val="FAF6EC"/>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9" name="Google Shape;39;p8"/>
          <p:cNvPicPr preferRelativeResize="0"/>
          <p:nvPr/>
        </p:nvPicPr>
        <p:blipFill rotWithShape="1">
          <a:blip r:embed="rId2">
            <a:alphaModFix/>
          </a:blip>
          <a:srcRect/>
          <a:stretch/>
        </p:blipFill>
        <p:spPr>
          <a:xfrm>
            <a:off x="7644058" y="5522385"/>
            <a:ext cx="1012099" cy="1091481"/>
          </a:xfrm>
          <a:prstGeom prst="rect">
            <a:avLst/>
          </a:prstGeom>
          <a:noFill/>
          <a:ln>
            <a:noFill/>
          </a:ln>
        </p:spPr>
      </p:pic>
      <p:pic>
        <p:nvPicPr>
          <p:cNvPr id="40" name="Google Shape;40;p8"/>
          <p:cNvPicPr preferRelativeResize="0"/>
          <p:nvPr/>
        </p:nvPicPr>
        <p:blipFill rotWithShape="1">
          <a:blip r:embed="rId3">
            <a:alphaModFix/>
          </a:blip>
          <a:srcRect/>
          <a:stretch/>
        </p:blipFill>
        <p:spPr>
          <a:xfrm>
            <a:off x="-71553" y="-189984"/>
            <a:ext cx="7006917" cy="467127"/>
          </a:xfrm>
          <a:prstGeom prst="rect">
            <a:avLst/>
          </a:prstGeom>
          <a:noFill/>
          <a:ln>
            <a:noFill/>
          </a:ln>
        </p:spPr>
      </p:pic>
    </p:spTree>
    <p:extLst>
      <p:ext uri="{BB962C8B-B14F-4D97-AF65-F5344CB8AC3E}">
        <p14:creationId xmlns:p14="http://schemas.microsoft.com/office/powerpoint/2010/main" val="28732054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1_Header + Graphic">
  <p:cSld name="1_Header + Graphic">
    <p:spTree>
      <p:nvGrpSpPr>
        <p:cNvPr id="1" name="Shape 41"/>
        <p:cNvGrpSpPr/>
        <p:nvPr/>
      </p:nvGrpSpPr>
      <p:grpSpPr>
        <a:xfrm>
          <a:off x="0" y="0"/>
          <a:ext cx="0" cy="0"/>
          <a:chOff x="0" y="0"/>
          <a:chExt cx="0" cy="0"/>
        </a:xfrm>
      </p:grpSpPr>
      <p:sp>
        <p:nvSpPr>
          <p:cNvPr id="42" name="Google Shape;42;p9"/>
          <p:cNvSpPr>
            <a:spLocks noGrp="1"/>
          </p:cNvSpPr>
          <p:nvPr>
            <p:ph type="chart" idx="2"/>
          </p:nvPr>
        </p:nvSpPr>
        <p:spPr>
          <a:xfrm>
            <a:off x="766765" y="1736725"/>
            <a:ext cx="8021700" cy="44324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FAF6EC"/>
              </a:buClr>
              <a:buSzPts val="2400"/>
              <a:buFont typeface="Arial"/>
              <a:buNone/>
              <a:defRPr sz="2400" b="0" i="0" u="none" strike="noStrike" cap="none">
                <a:solidFill>
                  <a:srgbClr val="FAF6EC"/>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 name="Google Shape;43;p9"/>
          <p:cNvSpPr txBox="1">
            <a:spLocks noGrp="1"/>
          </p:cNvSpPr>
          <p:nvPr>
            <p:ph type="body" idx="1"/>
          </p:nvPr>
        </p:nvSpPr>
        <p:spPr>
          <a:xfrm>
            <a:off x="671757" y="371511"/>
            <a:ext cx="8184600" cy="99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FAF5EB"/>
              </a:buClr>
              <a:buSzPts val="3000"/>
              <a:buFont typeface="Arial"/>
              <a:buNone/>
              <a:defRPr sz="3000" b="0" i="0" u="none" strike="noStrike" cap="none">
                <a:solidFill>
                  <a:srgbClr val="FAF5EB"/>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4" name="Google Shape;44;p9"/>
          <p:cNvPicPr preferRelativeResize="0"/>
          <p:nvPr/>
        </p:nvPicPr>
        <p:blipFill rotWithShape="1">
          <a:blip r:embed="rId2">
            <a:alphaModFix/>
          </a:blip>
          <a:srcRect/>
          <a:stretch/>
        </p:blipFill>
        <p:spPr>
          <a:xfrm>
            <a:off x="7644058" y="5522385"/>
            <a:ext cx="1012099" cy="1091481"/>
          </a:xfrm>
          <a:prstGeom prst="rect">
            <a:avLst/>
          </a:prstGeom>
          <a:noFill/>
          <a:ln>
            <a:noFill/>
          </a:ln>
        </p:spPr>
      </p:pic>
      <p:pic>
        <p:nvPicPr>
          <p:cNvPr id="45" name="Google Shape;45;p9"/>
          <p:cNvPicPr preferRelativeResize="0"/>
          <p:nvPr/>
        </p:nvPicPr>
        <p:blipFill rotWithShape="1">
          <a:blip r:embed="rId3">
            <a:alphaModFix/>
          </a:blip>
          <a:srcRect/>
          <a:stretch/>
        </p:blipFill>
        <p:spPr>
          <a:xfrm>
            <a:off x="-71553" y="-189984"/>
            <a:ext cx="7006917" cy="467127"/>
          </a:xfrm>
          <a:prstGeom prst="rect">
            <a:avLst/>
          </a:prstGeom>
          <a:noFill/>
          <a:ln>
            <a:noFill/>
          </a:ln>
        </p:spPr>
      </p:pic>
    </p:spTree>
    <p:extLst>
      <p:ext uri="{BB962C8B-B14F-4D97-AF65-F5344CB8AC3E}">
        <p14:creationId xmlns:p14="http://schemas.microsoft.com/office/powerpoint/2010/main" val="12264062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6"/>
        <p:cNvGrpSpPr/>
        <p:nvPr/>
      </p:nvGrpSpPr>
      <p:grpSpPr>
        <a:xfrm>
          <a:off x="0" y="0"/>
          <a:ext cx="0" cy="0"/>
          <a:chOff x="0" y="0"/>
          <a:chExt cx="0" cy="0"/>
        </a:xfrm>
      </p:grpSpPr>
      <p:sp>
        <p:nvSpPr>
          <p:cNvPr id="47" name="Google Shape;47;p10"/>
          <p:cNvSpPr txBox="1">
            <a:spLocks noGrp="1"/>
          </p:cNvSpPr>
          <p:nvPr>
            <p:ph type="ctrTitle"/>
          </p:nvPr>
        </p:nvSpPr>
        <p:spPr>
          <a:xfrm>
            <a:off x="311708" y="992767"/>
            <a:ext cx="8520600" cy="2736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48" name="Google Shape;48;p10"/>
          <p:cNvSpPr txBox="1">
            <a:spLocks noGrp="1"/>
          </p:cNvSpPr>
          <p:nvPr>
            <p:ph type="subTitle" idx="1"/>
          </p:nvPr>
        </p:nvSpPr>
        <p:spPr>
          <a:xfrm>
            <a:off x="311700" y="3778833"/>
            <a:ext cx="8520600" cy="105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9" name="Google Shape;49;p10"/>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032245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theme" Target="../theme/theme13.xml"/><Relationship Id="rId5" Type="http://schemas.openxmlformats.org/officeDocument/2006/relationships/image" Target="../media/image7.emf"/><Relationship Id="rId4" Type="http://schemas.openxmlformats.org/officeDocument/2006/relationships/image" Target="../media/image6.emf"/></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2.xml"/><Relationship Id="rId4" Type="http://schemas.openxmlformats.org/officeDocument/2006/relationships/slideLayout" Target="../slideLayouts/slideLayout18.xml"/></Relationships>
</file>

<file path=ppt/slideMasters/_rels/slideMaster3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jpg"/><Relationship Id="rId5" Type="http://schemas.openxmlformats.org/officeDocument/2006/relationships/theme" Target="../theme/theme33.xml"/><Relationship Id="rId4" Type="http://schemas.openxmlformats.org/officeDocument/2006/relationships/slideLayout" Target="../slideLayouts/slideLayout22.xml"/></Relationships>
</file>

<file path=ppt/slideMasters/_rels/slideMaster3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jpg"/><Relationship Id="rId5" Type="http://schemas.openxmlformats.org/officeDocument/2006/relationships/theme" Target="../theme/theme34.xml"/><Relationship Id="rId4" Type="http://schemas.openxmlformats.org/officeDocument/2006/relationships/slideLayout" Target="../slideLayouts/slideLayout26.xml"/></Relationships>
</file>

<file path=ppt/slideMasters/_rels/slideMaster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3" Type="http://schemas.openxmlformats.org/officeDocument/2006/relationships/theme" Target="../theme/theme36.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8.jpeg"/></Relationships>
</file>

<file path=ppt/slideMasters/_rels/slideMaster3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jpg"/><Relationship Id="rId5" Type="http://schemas.openxmlformats.org/officeDocument/2006/relationships/theme" Target="../theme/theme37.xml"/><Relationship Id="rId4" Type="http://schemas.openxmlformats.org/officeDocument/2006/relationships/slideLayout" Target="../slideLayouts/slideLayout32.xml"/></Relationships>
</file>

<file path=ppt/slideMasters/_rels/slideMaster38.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jpg"/><Relationship Id="rId5" Type="http://schemas.openxmlformats.org/officeDocument/2006/relationships/theme" Target="../theme/theme38.xml"/><Relationship Id="rId4" Type="http://schemas.openxmlformats.org/officeDocument/2006/relationships/slideLayout" Target="../slideLayouts/slideLayout36.xml"/></Relationships>
</file>

<file path=ppt/slideMasters/_rels/slideMaster3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39.xml"/><Relationship Id="rId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1.jpg"/><Relationship Id="rId5" Type="http://schemas.openxmlformats.org/officeDocument/2006/relationships/theme" Target="../theme/theme40.xml"/><Relationship Id="rId4" Type="http://schemas.openxmlformats.org/officeDocument/2006/relationships/slideLayout" Target="../slideLayouts/slideLayout44.xml"/></Relationships>
</file>

<file path=ppt/slideMasters/_rels/slideMaster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41.xml"/><Relationship Id="rId1" Type="http://schemas.openxmlformats.org/officeDocument/2006/relationships/slideLayout" Target="../slideLayouts/slideLayout45.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4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44.xml.rels><?xml version="1.0" encoding="UTF-8" standalone="yes"?>
<Relationships xmlns="http://schemas.openxmlformats.org/package/2006/relationships"><Relationship Id="rId3" Type="http://schemas.openxmlformats.org/officeDocument/2006/relationships/slideLayout" Target="../slideLayouts/slideLayout70.xml"/><Relationship Id="rId7" Type="http://schemas.openxmlformats.org/officeDocument/2006/relationships/image" Target="../media/image1.jpg"/><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theme" Target="../theme/theme44.xml"/><Relationship Id="rId5" Type="http://schemas.openxmlformats.org/officeDocument/2006/relationships/slideLayout" Target="../slideLayouts/slideLayout72.xml"/><Relationship Id="rId4" Type="http://schemas.openxmlformats.org/officeDocument/2006/relationships/slideLayout" Target="../slideLayouts/slideLayout71.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4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5" Type="http://schemas.openxmlformats.org/officeDocument/2006/relationships/slideLayout" Target="../slideLayouts/slideLayout88.xml"/><Relationship Id="rId10" Type="http://schemas.openxmlformats.org/officeDocument/2006/relationships/theme" Target="../theme/theme46.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3178D-84EE-4CB8-A279-6A93DE17BCD8}" type="slidenum">
              <a:rPr lang="en-US" smtClean="0"/>
              <a:t>‹#›</a:t>
            </a:fld>
            <a:endParaRPr lang="en-US" dirty="0"/>
          </a:p>
        </p:txBody>
      </p:sp>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74"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2012927331"/>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368037"/>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39520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270915" y="5693839"/>
            <a:ext cx="891610" cy="724433"/>
          </a:xfrm>
          <a:prstGeom prst="rect">
            <a:avLst/>
          </a:prstGeom>
        </p:spPr>
      </p:pic>
      <p:sp>
        <p:nvSpPr>
          <p:cNvPr id="13" name="Rectangle 12"/>
          <p:cNvSpPr/>
          <p:nvPr userDrawn="1"/>
        </p:nvSpPr>
        <p:spPr>
          <a:xfrm>
            <a:off x="0" y="597425"/>
            <a:ext cx="5681128" cy="1943101"/>
          </a:xfrm>
          <a:prstGeom prst="rect">
            <a:avLst/>
          </a:prstGeom>
          <a:solidFill>
            <a:srgbClr val="0B2F3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userDrawn="1"/>
        </p:nvPicPr>
        <p:blipFill>
          <a:blip r:embed="rId3">
            <a:alphaModFix amt="14000"/>
          </a:blip>
          <a:stretch>
            <a:fillRect/>
          </a:stretch>
        </p:blipFill>
        <p:spPr>
          <a:xfrm>
            <a:off x="0" y="597425"/>
            <a:ext cx="5676900" cy="1943101"/>
          </a:xfrm>
          <a:prstGeom prst="rect">
            <a:avLst/>
          </a:prstGeom>
        </p:spPr>
      </p:pic>
      <p:pic>
        <p:nvPicPr>
          <p:cNvPr id="17" name="Picture 16"/>
          <p:cNvPicPr>
            <a:picLocks noChangeAspect="1"/>
          </p:cNvPicPr>
          <p:nvPr userDrawn="1"/>
        </p:nvPicPr>
        <p:blipFill>
          <a:blip r:embed="rId4"/>
          <a:stretch>
            <a:fillRect/>
          </a:stretch>
        </p:blipFill>
        <p:spPr>
          <a:xfrm>
            <a:off x="6792" y="5321300"/>
            <a:ext cx="812800" cy="1536700"/>
          </a:xfrm>
          <a:prstGeom prst="rect">
            <a:avLst/>
          </a:prstGeom>
        </p:spPr>
      </p:pic>
      <p:pic>
        <p:nvPicPr>
          <p:cNvPr id="18" name="Picture 17"/>
          <p:cNvPicPr>
            <a:picLocks noChangeAspect="1"/>
          </p:cNvPicPr>
          <p:nvPr userDrawn="1"/>
        </p:nvPicPr>
        <p:blipFill>
          <a:blip r:embed="rId5"/>
          <a:stretch>
            <a:fillRect/>
          </a:stretch>
        </p:blipFill>
        <p:spPr>
          <a:xfrm>
            <a:off x="8472950" y="23836"/>
            <a:ext cx="660400" cy="1295400"/>
          </a:xfrm>
          <a:prstGeom prst="rect">
            <a:avLst/>
          </a:prstGeom>
        </p:spPr>
      </p:pic>
    </p:spTree>
    <p:extLst>
      <p:ext uri="{BB962C8B-B14F-4D97-AF65-F5344CB8AC3E}">
        <p14:creationId xmlns:p14="http://schemas.microsoft.com/office/powerpoint/2010/main" val="227866357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531483075"/>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2695193307"/>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93B6C-ED48-4C63-A14D-569669A9B0C0}" type="slidenum">
              <a:rPr lang="en-US" smtClean="0"/>
              <a:t>‹#›</a:t>
            </a:fld>
            <a:endParaRPr lang="en-US" dirty="0"/>
          </a:p>
        </p:txBody>
      </p:sp>
    </p:spTree>
    <p:extLst>
      <p:ext uri="{BB962C8B-B14F-4D97-AF65-F5344CB8AC3E}">
        <p14:creationId xmlns:p14="http://schemas.microsoft.com/office/powerpoint/2010/main" val="3589128582"/>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317457714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273968273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3411709332"/>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3D6F8-D88F-4B74-9A9E-4209C7A79A7D}" type="slidenum">
              <a:rPr lang="en-US" smtClean="0"/>
              <a:t>‹#›</a:t>
            </a:fld>
            <a:endParaRPr lang="en-US" dirty="0"/>
          </a:p>
        </p:txBody>
      </p:sp>
    </p:spTree>
    <p:extLst>
      <p:ext uri="{BB962C8B-B14F-4D97-AF65-F5344CB8AC3E}">
        <p14:creationId xmlns:p14="http://schemas.microsoft.com/office/powerpoint/2010/main" val="1277070034"/>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t>Campus Curricula Committee Report</a:t>
            </a:r>
          </a:p>
          <a:p>
            <a:pPr algn="ctr"/>
            <a:r>
              <a:rPr lang="en-US" dirty="0" smtClean="0"/>
              <a:t>14 June 2018</a:t>
            </a:r>
            <a:endParaRPr lang="en-US" dirty="0"/>
          </a:p>
        </p:txBody>
      </p:sp>
    </p:spTree>
    <p:extLst>
      <p:ext uri="{BB962C8B-B14F-4D97-AF65-F5344CB8AC3E}">
        <p14:creationId xmlns:p14="http://schemas.microsoft.com/office/powerpoint/2010/main" val="351811319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308365836"/>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13 September 2018</a:t>
            </a:r>
            <a:endParaRPr lang="en-US" dirty="0">
              <a:solidFill>
                <a:srgbClr val="003B49"/>
              </a:solidFill>
            </a:endParaRPr>
          </a:p>
        </p:txBody>
      </p:sp>
    </p:spTree>
    <p:extLst>
      <p:ext uri="{BB962C8B-B14F-4D97-AF65-F5344CB8AC3E}">
        <p14:creationId xmlns:p14="http://schemas.microsoft.com/office/powerpoint/2010/main" val="352783804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96018873"/>
      </p:ext>
    </p:extLst>
  </p:cSld>
  <p:clrMap bg1="lt1" tx1="dk1" bg2="lt2" tx2="dk2" accent1="accent1" accent2="accent2" accent3="accent3" accent4="accent4" accent5="accent5" accent6="accent6" hlink="hlink" folHlink="folHlink"/>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854421"/>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546807"/>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rgbClr val="B2B4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414837"/>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5979430"/>
      </p:ext>
    </p:extLst>
  </p:cSld>
  <p:clrMap bg1="lt1" tx1="dk1" bg2="lt2" tx2="dk2" accent1="accent1" accent2="accent2" accent3="accent3" accent4="accent4" accent5="accent5" accent6="accent6" hlink="hlink" folHlink="folHlink"/>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21 February 2019</a:t>
            </a:r>
            <a:endParaRPr lang="en-US" dirty="0">
              <a:solidFill>
                <a:srgbClr val="003B49"/>
              </a:solidFill>
            </a:endParaRPr>
          </a:p>
        </p:txBody>
      </p:sp>
    </p:spTree>
    <p:extLst>
      <p:ext uri="{BB962C8B-B14F-4D97-AF65-F5344CB8AC3E}">
        <p14:creationId xmlns:p14="http://schemas.microsoft.com/office/powerpoint/2010/main" val="2306577691"/>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25 April 2019</a:t>
            </a:r>
            <a:endParaRPr lang="en-US" dirty="0">
              <a:solidFill>
                <a:srgbClr val="003B49"/>
              </a:solidFill>
            </a:endParaRPr>
          </a:p>
        </p:txBody>
      </p:sp>
    </p:spTree>
    <p:extLst>
      <p:ext uri="{BB962C8B-B14F-4D97-AF65-F5344CB8AC3E}">
        <p14:creationId xmlns:p14="http://schemas.microsoft.com/office/powerpoint/2010/main" val="69186715"/>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546E3-25E9-406E-AC78-269C480148B6}" type="slidenum">
              <a:rPr lang="en-US" smtClean="0"/>
              <a:t>‹#›</a:t>
            </a:fld>
            <a:endParaRPr lang="en-US" dirty="0"/>
          </a:p>
        </p:txBody>
      </p:sp>
    </p:spTree>
    <p:extLst>
      <p:ext uri="{BB962C8B-B14F-4D97-AF65-F5344CB8AC3E}">
        <p14:creationId xmlns:p14="http://schemas.microsoft.com/office/powerpoint/2010/main" val="3838618348"/>
      </p:ext>
    </p:extLst>
  </p:cSld>
  <p:clrMap bg1="lt1" tx1="dk1" bg2="lt2" tx2="dk2" accent1="accent1" accent2="accent2" accent3="accent3" accent4="accent4" accent5="accent5" accent6="accent6" hlink="hlink" folHlink="folHlink"/>
  <p:sldLayoutIdLst>
    <p:sldLayoutId id="214748369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1074281138"/>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961371"/>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261322"/>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t>Campus Curricula Committee Report</a:t>
            </a:r>
          </a:p>
          <a:p>
            <a:pPr algn="ctr"/>
            <a:r>
              <a:rPr lang="en-US" dirty="0" smtClean="0"/>
              <a:t>17 October 2019</a:t>
            </a:r>
            <a:endParaRPr lang="en-US" dirty="0"/>
          </a:p>
        </p:txBody>
      </p:sp>
    </p:spTree>
    <p:extLst>
      <p:ext uri="{BB962C8B-B14F-4D97-AF65-F5344CB8AC3E}">
        <p14:creationId xmlns:p14="http://schemas.microsoft.com/office/powerpoint/2010/main" val="191852502"/>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261410586"/>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4197509398"/>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682580683"/>
      </p:ext>
    </p:extLst>
  </p:cSld>
  <p:clrMap bg1="lt1" tx1="dk1" bg2="lt2" tx2="dk2" accent1="accent1" accent2="accent2" accent3="accent3" accent4="accent4" accent5="accent5" accent6="accent6" hlink="hlink" folHlink="folHlink"/>
  <p:sldLayoutIdLst>
    <p:sldLayoutId id="2147484187" r:id="rId1"/>
    <p:sldLayoutId id="214748426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t>ITCC Report</a:t>
            </a:r>
          </a:p>
          <a:p>
            <a:pPr algn="ctr"/>
            <a:r>
              <a:rPr lang="en-US" baseline="0" dirty="0" smtClean="0"/>
              <a:t>23 January</a:t>
            </a:r>
            <a:r>
              <a:rPr lang="en-US" dirty="0" smtClean="0"/>
              <a:t> 2020</a:t>
            </a:r>
            <a:endParaRPr lang="en-US" dirty="0"/>
          </a:p>
        </p:txBody>
      </p:sp>
      <p:sp>
        <p:nvSpPr>
          <p:cNvPr id="4"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AA5AF-70F0-44A6-A0EE-CC80399C096D}" type="slidenum">
              <a:rPr lang="en-US" smtClean="0"/>
              <a:t>‹#›</a:t>
            </a:fld>
            <a:endParaRPr lang="en-US" dirty="0"/>
          </a:p>
        </p:txBody>
      </p:sp>
    </p:spTree>
    <p:extLst>
      <p:ext uri="{BB962C8B-B14F-4D97-AF65-F5344CB8AC3E}">
        <p14:creationId xmlns:p14="http://schemas.microsoft.com/office/powerpoint/2010/main" val="2013404439"/>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4251122739"/>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866766"/>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95863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t>Campus Curricula Committee Report</a:t>
            </a:r>
          </a:p>
          <a:p>
            <a:pPr algn="ctr"/>
            <a:r>
              <a:rPr lang="en-US" dirty="0" smtClean="0"/>
              <a:t>20 February 2020</a:t>
            </a:r>
            <a:endParaRPr lang="en-US" dirty="0"/>
          </a:p>
        </p:txBody>
      </p:sp>
    </p:spTree>
    <p:extLst>
      <p:ext uri="{BB962C8B-B14F-4D97-AF65-F5344CB8AC3E}">
        <p14:creationId xmlns:p14="http://schemas.microsoft.com/office/powerpoint/2010/main" val="2076273225"/>
      </p:ext>
    </p:extLst>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101341414"/>
      </p:ext>
    </p:extLst>
  </p:cSld>
  <p:clrMap bg1="lt1" tx1="dk1" bg2="lt2" tx2="dk2" accent1="accent1" accent2="accent2" accent3="accent3" accent4="accent4" accent5="accent5" accent6="accent6" hlink="hlink" folHlink="folHlink"/>
  <p:sldLayoutIdLst>
    <p:sldLayoutId id="214748423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BD12849-A412-443E-BA4C-39ADE695E419}" type="datetimeFigureOut">
              <a:rPr lang="en-US" smtClean="0"/>
              <a:t>3/26/2020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1B036B4-275B-4993-B0C9-03060D4DB179}" type="slidenum">
              <a:rPr lang="en-US" smtClean="0"/>
              <a:t>‹#›</a:t>
            </a:fld>
            <a:endParaRPr lang="en-US"/>
          </a:p>
        </p:txBody>
      </p:sp>
    </p:spTree>
    <p:extLst>
      <p:ext uri="{BB962C8B-B14F-4D97-AF65-F5344CB8AC3E}">
        <p14:creationId xmlns:p14="http://schemas.microsoft.com/office/powerpoint/2010/main" val="1756834381"/>
      </p:ext>
    </p:extLst>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July 9, 2015</a:t>
            </a:r>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(c) 2016  Missouri S&amp;T</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7DCEC-63E2-42FA-924C-3B3D53BCA03E}" type="slidenum">
              <a:rPr lang="en-US" smtClean="0"/>
              <a:t>‹#›</a:t>
            </a:fld>
            <a:endParaRPr lang="en-US" dirty="0"/>
          </a:p>
        </p:txBody>
      </p:sp>
      <p:sp>
        <p:nvSpPr>
          <p:cNvPr id="7" name="TextBox 6"/>
          <p:cNvSpPr txBox="1"/>
          <p:nvPr userDrawn="1"/>
        </p:nvSpPr>
        <p:spPr>
          <a:xfrm>
            <a:off x="8644719" y="6400800"/>
            <a:ext cx="423081" cy="276999"/>
          </a:xfrm>
          <a:prstGeom prst="rect">
            <a:avLst/>
          </a:prstGeom>
          <a:noFill/>
        </p:spPr>
        <p:txBody>
          <a:bodyPr wrap="square" lIns="9144" rIns="9144" rtlCol="0" anchor="ctr" anchorCtr="0">
            <a:noAutofit/>
          </a:bodyPr>
          <a:lstStyle/>
          <a:p>
            <a:r>
              <a:rPr lang="en-US" sz="1200" dirty="0" smtClean="0"/>
              <a:t>of 7</a:t>
            </a:r>
            <a:endParaRPr lang="en-US" sz="1200" dirty="0"/>
          </a:p>
        </p:txBody>
      </p:sp>
    </p:spTree>
    <p:extLst>
      <p:ext uri="{BB962C8B-B14F-4D97-AF65-F5344CB8AC3E}">
        <p14:creationId xmlns:p14="http://schemas.microsoft.com/office/powerpoint/2010/main" val="175600806"/>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t>ITCC Report</a:t>
            </a:r>
          </a:p>
          <a:p>
            <a:pPr algn="ctr"/>
            <a:r>
              <a:rPr lang="en-US" baseline="0" dirty="0" smtClean="0"/>
              <a:t>19 March</a:t>
            </a:r>
            <a:r>
              <a:rPr lang="en-US" dirty="0" smtClean="0"/>
              <a:t> 2020</a:t>
            </a:r>
            <a:endParaRPr lang="en-US" dirty="0"/>
          </a:p>
        </p:txBody>
      </p:sp>
      <p:sp>
        <p:nvSpPr>
          <p:cNvPr id="4"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AA5AF-70F0-44A6-A0EE-CC80399C096D}" type="slidenum">
              <a:rPr lang="en-US" smtClean="0"/>
              <a:t>‹#›</a:t>
            </a:fld>
            <a:endParaRPr lang="en-US" dirty="0"/>
          </a:p>
        </p:txBody>
      </p:sp>
    </p:spTree>
    <p:extLst>
      <p:ext uri="{BB962C8B-B14F-4D97-AF65-F5344CB8AC3E}">
        <p14:creationId xmlns:p14="http://schemas.microsoft.com/office/powerpoint/2010/main" val="3691072021"/>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CD932-EF88-45D3-BE58-A6C461C13BCC}" type="datetimeFigureOut">
              <a:rPr lang="en-US" smtClean="0"/>
              <a:t>3/26/2020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EE4F8-E699-4CB6-B957-082E2275F682}" type="slidenum">
              <a:rPr lang="en-US" smtClean="0"/>
              <a:t>‹#›</a:t>
            </a:fld>
            <a:endParaRPr lang="en-US"/>
          </a:p>
        </p:txBody>
      </p:sp>
    </p:spTree>
    <p:extLst>
      <p:ext uri="{BB962C8B-B14F-4D97-AF65-F5344CB8AC3E}">
        <p14:creationId xmlns:p14="http://schemas.microsoft.com/office/powerpoint/2010/main" val="1639761256"/>
      </p:ext>
    </p:extLst>
  </p:cSld>
  <p:clrMap bg1="lt1" tx1="dk1" bg2="lt2" tx2="dk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rgbClr val="509E2F"/>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084469466"/>
      </p:ext>
    </p:extLst>
  </p:cSld>
  <p:clrMap bg1="lt1" tx1="dk1" bg2="dk2" tx2="lt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39274518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1080658207"/>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2056669090"/>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387108288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31497931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msystem.zoom.us/j/188307911"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3.xml"/><Relationship Id="rId4" Type="http://schemas.openxmlformats.org/officeDocument/2006/relationships/image" Target="../media/image15.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tuco.mst.edu/" TargetMode="External"/><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533971" y="2144530"/>
            <a:ext cx="6972300" cy="2641756"/>
          </a:xfrm>
        </p:spPr>
        <p:txBody>
          <a:bodyPr/>
          <a:lstStyle/>
          <a:p>
            <a:r>
              <a:rPr lang="en-US" dirty="0" smtClean="0"/>
              <a:t>Faculty Senate Meeting</a:t>
            </a:r>
          </a:p>
          <a:p>
            <a:r>
              <a:rPr lang="en-US" sz="3600" dirty="0" smtClean="0"/>
              <a:t>March 19, 2020</a:t>
            </a:r>
            <a:endParaRPr lang="en-US" sz="3600" dirty="0"/>
          </a:p>
        </p:txBody>
      </p:sp>
      <p:sp>
        <p:nvSpPr>
          <p:cNvPr id="4" name="Slide Number Placeholder 3"/>
          <p:cNvSpPr>
            <a:spLocks noGrp="1"/>
          </p:cNvSpPr>
          <p:nvPr>
            <p:ph type="sldNum" sz="quarter" idx="11"/>
          </p:nvPr>
        </p:nvSpPr>
        <p:spPr/>
        <p:txBody>
          <a:bodyPr/>
          <a:lstStyle/>
          <a:p>
            <a:fld id="{7E03178D-84EE-4CB8-A279-6A93DE17BCD8}" type="slidenum">
              <a:rPr lang="en-US" smtClean="0"/>
              <a:t>1</a:t>
            </a:fld>
            <a:endParaRPr lang="en-US" dirty="0"/>
          </a:p>
        </p:txBody>
      </p:sp>
      <p:sp>
        <p:nvSpPr>
          <p:cNvPr id="2" name="Rectangle 1"/>
          <p:cNvSpPr/>
          <p:nvPr/>
        </p:nvSpPr>
        <p:spPr>
          <a:xfrm>
            <a:off x="533971" y="4370988"/>
            <a:ext cx="4572000" cy="1200329"/>
          </a:xfrm>
          <a:prstGeom prst="rect">
            <a:avLst/>
          </a:prstGeom>
        </p:spPr>
        <p:txBody>
          <a:bodyPr>
            <a:spAutoFit/>
          </a:bodyPr>
          <a:lstStyle/>
          <a:p>
            <a:r>
              <a:rPr lang="en-US" dirty="0" smtClean="0">
                <a:latin typeface="Calibri" panose="020F0502020204030204" pitchFamily="34" charset="0"/>
                <a:ea typeface="Calibri" panose="020F0502020204030204" pitchFamily="34" charset="0"/>
              </a:rPr>
              <a:t>Zoom </a:t>
            </a:r>
            <a:r>
              <a:rPr lang="en-US" dirty="0">
                <a:latin typeface="Calibri" panose="020F0502020204030204" pitchFamily="34" charset="0"/>
                <a:ea typeface="Calibri" panose="020F0502020204030204" pitchFamily="34" charset="0"/>
              </a:rPr>
              <a:t>Meeting</a:t>
            </a:r>
            <a:endParaRPr lang="en-US" sz="1600" dirty="0">
              <a:latin typeface="Calibri" panose="020F0502020204030204" pitchFamily="34" charset="0"/>
              <a:ea typeface="Calibri" panose="020F0502020204030204" pitchFamily="34" charset="0"/>
            </a:endParaRPr>
          </a:p>
          <a:p>
            <a:r>
              <a:rPr lang="en-US" u="sng" dirty="0">
                <a:solidFill>
                  <a:srgbClr val="0563C1"/>
                </a:solidFill>
                <a:latin typeface="Calibri" panose="020F0502020204030204" pitchFamily="34" charset="0"/>
                <a:ea typeface="Calibri" panose="020F0502020204030204" pitchFamily="34" charset="0"/>
                <a:hlinkClick r:id="rId3"/>
              </a:rPr>
              <a:t>https://umsystem.zoom.us/j/188307911</a:t>
            </a:r>
            <a:r>
              <a:rPr lang="en-US" dirty="0">
                <a:latin typeface="Calibri" panose="020F050202020403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r>
              <a:rPr lang="en-US" dirty="0">
                <a:highlight>
                  <a:srgbClr val="FFFF00"/>
                </a:highlight>
                <a:latin typeface="Calibri" panose="020F0502020204030204" pitchFamily="34" charset="0"/>
                <a:ea typeface="Calibri" panose="020F0502020204030204" pitchFamily="34" charset="0"/>
              </a:rPr>
              <a:t>Meeting ID: 188 307 911</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13477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200150"/>
            <a:ext cx="8229600" cy="2677656"/>
          </a:xfrm>
          <a:prstGeom prst="rect">
            <a:avLst/>
          </a:prstGeom>
          <a:noFill/>
        </p:spPr>
        <p:txBody>
          <a:bodyPr wrap="square" rtlCol="0">
            <a:spAutoFit/>
          </a:bodyPr>
          <a:lstStyle/>
          <a:p>
            <a:pPr algn="ctr" defTabSz="685800"/>
            <a:r>
              <a:rPr lang="en-US" sz="2100" dirty="0">
                <a:solidFill>
                  <a:prstClr val="black"/>
                </a:solidFill>
                <a:latin typeface="Arial" panose="020B0604020202020204" pitchFamily="34" charset="0"/>
                <a:cs typeface="Arial" panose="020B0604020202020204" pitchFamily="34" charset="0"/>
              </a:rPr>
              <a:t>General Education Oversight Committee</a:t>
            </a:r>
          </a:p>
          <a:p>
            <a:pPr algn="ctr" defTabSz="685800"/>
            <a:r>
              <a:rPr lang="en-US" sz="2100" dirty="0">
                <a:solidFill>
                  <a:prstClr val="black"/>
                </a:solidFill>
                <a:latin typeface="Arial" panose="020B0604020202020204" pitchFamily="34" charset="0"/>
                <a:cs typeface="Arial" panose="020B0604020202020204" pitchFamily="34" charset="0"/>
              </a:rPr>
              <a:t>Status Report</a:t>
            </a:r>
          </a:p>
          <a:p>
            <a:pPr algn="ctr" defTabSz="685800"/>
            <a:endParaRPr lang="en-US" sz="2100" dirty="0">
              <a:solidFill>
                <a:prstClr val="black"/>
              </a:solidFill>
              <a:latin typeface="Arial" panose="020B0604020202020204" pitchFamily="34" charset="0"/>
              <a:cs typeface="Arial" panose="020B0604020202020204" pitchFamily="34" charset="0"/>
            </a:endParaRPr>
          </a:p>
          <a:p>
            <a:pPr marL="342900" indent="-342900" defTabSz="685800">
              <a:buFont typeface="Arial" panose="020B0604020202020204" pitchFamily="34" charset="0"/>
              <a:buChar char="•"/>
            </a:pPr>
            <a:r>
              <a:rPr lang="en-US" sz="2100" dirty="0">
                <a:solidFill>
                  <a:srgbClr val="0070C0"/>
                </a:solidFill>
                <a:latin typeface="Arial" panose="020B0604020202020204" pitchFamily="34" charset="0"/>
                <a:cs typeface="Arial" panose="020B0604020202020204" pitchFamily="34" charset="0"/>
              </a:rPr>
              <a:t>Purpose</a:t>
            </a:r>
          </a:p>
          <a:p>
            <a:pPr marL="342900" indent="-342900" defTabSz="685800">
              <a:buFont typeface="Arial" panose="020B0604020202020204" pitchFamily="34" charset="0"/>
              <a:buChar char="•"/>
            </a:pPr>
            <a:r>
              <a:rPr lang="en-US" sz="2100" dirty="0">
                <a:solidFill>
                  <a:srgbClr val="0070C0"/>
                </a:solidFill>
                <a:latin typeface="Arial" panose="020B0604020202020204" pitchFamily="34" charset="0"/>
                <a:cs typeface="Arial" panose="020B0604020202020204" pitchFamily="34" charset="0"/>
              </a:rPr>
              <a:t>Charge</a:t>
            </a:r>
          </a:p>
          <a:p>
            <a:pPr marL="342900" indent="-342900" defTabSz="685800">
              <a:buFont typeface="Arial" panose="020B0604020202020204" pitchFamily="34" charset="0"/>
              <a:buChar char="•"/>
            </a:pPr>
            <a:r>
              <a:rPr lang="en-US" sz="2100" dirty="0">
                <a:solidFill>
                  <a:srgbClr val="0070C0"/>
                </a:solidFill>
                <a:latin typeface="Arial" panose="020B0604020202020204" pitchFamily="34" charset="0"/>
                <a:cs typeface="Arial" panose="020B0604020202020204" pitchFamily="34" charset="0"/>
              </a:rPr>
              <a:t>Membership</a:t>
            </a:r>
          </a:p>
          <a:p>
            <a:pPr marL="342900" indent="-342900" defTabSz="685800">
              <a:buFont typeface="Arial" panose="020B0604020202020204" pitchFamily="34" charset="0"/>
              <a:buChar char="•"/>
            </a:pPr>
            <a:r>
              <a:rPr lang="en-US" sz="2100" dirty="0">
                <a:solidFill>
                  <a:srgbClr val="0070C0"/>
                </a:solidFill>
                <a:latin typeface="Arial" panose="020B0604020202020204" pitchFamily="34" charset="0"/>
                <a:cs typeface="Arial" panose="020B0604020202020204" pitchFamily="34" charset="0"/>
              </a:rPr>
              <a:t>Plan</a:t>
            </a:r>
          </a:p>
          <a:p>
            <a:pPr marL="342900" indent="-342900" defTabSz="685800">
              <a:buFont typeface="Arial" panose="020B0604020202020204" pitchFamily="34" charset="0"/>
              <a:buChar char="•"/>
            </a:pPr>
            <a:r>
              <a:rPr lang="en-US" sz="2100" dirty="0">
                <a:solidFill>
                  <a:srgbClr val="0070C0"/>
                </a:solidFill>
                <a:latin typeface="Arial" panose="020B0604020202020204" pitchFamily="34" charset="0"/>
                <a:cs typeface="Arial" panose="020B0604020202020204" pitchFamily="34" charset="0"/>
              </a:rPr>
              <a:t>Progress</a:t>
            </a:r>
          </a:p>
        </p:txBody>
      </p:sp>
    </p:spTree>
    <p:extLst>
      <p:ext uri="{BB962C8B-B14F-4D97-AF65-F5344CB8AC3E}">
        <p14:creationId xmlns:p14="http://schemas.microsoft.com/office/powerpoint/2010/main" val="2933662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200151"/>
            <a:ext cx="8229600" cy="4570482"/>
          </a:xfrm>
          <a:prstGeom prst="rect">
            <a:avLst/>
          </a:prstGeom>
          <a:noFill/>
        </p:spPr>
        <p:txBody>
          <a:bodyPr wrap="square" rtlCol="0">
            <a:spAutoFit/>
          </a:bodyPr>
          <a:lstStyle/>
          <a:p>
            <a:pPr algn="ctr" defTabSz="685800"/>
            <a:r>
              <a:rPr lang="en-US" sz="2100" b="1" dirty="0">
                <a:solidFill>
                  <a:prstClr val="black"/>
                </a:solidFill>
                <a:latin typeface="Arial" panose="020B0604020202020204" pitchFamily="34" charset="0"/>
                <a:cs typeface="Arial" panose="020B0604020202020204" pitchFamily="34" charset="0"/>
              </a:rPr>
              <a:t>Purpose of General Education Revision</a:t>
            </a:r>
          </a:p>
          <a:p>
            <a:pPr defTabSz="685800"/>
            <a:endParaRPr lang="en-US" sz="2100" b="1" dirty="0">
              <a:solidFill>
                <a:prstClr val="black"/>
              </a:solidFill>
              <a:latin typeface="Arial" panose="020B0604020202020204" pitchFamily="34" charset="0"/>
              <a:cs typeface="Arial" panose="020B0604020202020204" pitchFamily="34" charset="0"/>
            </a:endParaRPr>
          </a:p>
          <a:p>
            <a:pPr defTabSz="685800"/>
            <a:r>
              <a:rPr lang="en-US" sz="2100" b="1" dirty="0">
                <a:solidFill>
                  <a:prstClr val="black"/>
                </a:solidFill>
                <a:latin typeface="Arial" panose="020B0604020202020204" pitchFamily="34" charset="0"/>
                <a:cs typeface="Arial" panose="020B0604020202020204" pitchFamily="34" charset="0"/>
              </a:rPr>
              <a:t>Interim Monitoring (if applicable)</a:t>
            </a:r>
          </a:p>
          <a:p>
            <a:pPr defTabSz="685800"/>
            <a:endParaRPr lang="en-US" sz="2100" dirty="0">
              <a:solidFill>
                <a:prstClr val="black"/>
              </a:solidFill>
              <a:latin typeface="Arial" panose="020B0604020202020204" pitchFamily="34" charset="0"/>
              <a:cs typeface="Arial" panose="020B0604020202020204" pitchFamily="34" charset="0"/>
            </a:endParaRPr>
          </a:p>
          <a:p>
            <a:pPr defTabSz="685800"/>
            <a:r>
              <a:rPr lang="en-US" sz="2100" dirty="0">
                <a:solidFill>
                  <a:srgbClr val="0070C0"/>
                </a:solidFill>
                <a:latin typeface="Arial" panose="020B0604020202020204" pitchFamily="34" charset="0"/>
                <a:cs typeface="Arial" panose="020B0604020202020204" pitchFamily="34" charset="0"/>
              </a:rPr>
              <a:t>Interim report on SLO [Student Learning Outcomes] and GLO [Graduate Learning Outcomes] differentiation on the following rationale:</a:t>
            </a:r>
          </a:p>
          <a:p>
            <a:pPr defTabSz="685800"/>
            <a:endParaRPr lang="en-US" sz="2100" dirty="0">
              <a:solidFill>
                <a:prstClr val="black"/>
              </a:solidFill>
              <a:latin typeface="Arial" panose="020B0604020202020204" pitchFamily="34" charset="0"/>
              <a:cs typeface="Arial" panose="020B0604020202020204" pitchFamily="34" charset="0"/>
            </a:endParaRPr>
          </a:p>
          <a:p>
            <a:pPr defTabSz="685800"/>
            <a:r>
              <a:rPr lang="en-US" sz="2100" dirty="0">
                <a:solidFill>
                  <a:srgbClr val="0070C0"/>
                </a:solidFill>
                <a:latin typeface="Arial" panose="020B0604020202020204" pitchFamily="34" charset="0"/>
                <a:cs typeface="Arial" panose="020B0604020202020204" pitchFamily="34" charset="0"/>
              </a:rPr>
              <a:t>As stated earlier, the site-visit team noted no differentiation among learning goals at the different academic levels. . . .</a:t>
            </a:r>
            <a:r>
              <a:rPr lang="en-US" sz="2100" b="1" dirty="0">
                <a:solidFill>
                  <a:srgbClr val="FF0000"/>
                </a:solidFill>
                <a:latin typeface="Arial" panose="020B0604020202020204" pitchFamily="34" charset="0"/>
                <a:cs typeface="Arial" panose="020B0604020202020204" pitchFamily="34" charset="0"/>
              </a:rPr>
              <a:t> Finally, the SLOs and GLOs are ten years old, and there is no review/change process in place to update them. </a:t>
            </a:r>
          </a:p>
          <a:p>
            <a:pPr defTabSz="685800"/>
            <a:r>
              <a:rPr lang="en-US" sz="2100" dirty="0">
                <a:solidFill>
                  <a:prstClr val="white">
                    <a:lumMod val="75000"/>
                  </a:prstClr>
                </a:solidFill>
                <a:latin typeface="Arial" panose="020B0604020202020204" pitchFamily="34" charset="0"/>
                <a:cs typeface="Arial" panose="020B0604020202020204" pitchFamily="34" charset="0"/>
              </a:rPr>
              <a:t>			</a:t>
            </a:r>
          </a:p>
          <a:p>
            <a:pPr algn="ctr" defTabSz="685800"/>
            <a:r>
              <a:rPr lang="en-US" dirty="0">
                <a:solidFill>
                  <a:prstClr val="black"/>
                </a:solidFill>
                <a:latin typeface="Arial" panose="020B0604020202020204" pitchFamily="34" charset="0"/>
                <a:cs typeface="Arial" panose="020B0604020202020204" pitchFamily="34" charset="0"/>
              </a:rPr>
              <a:t>(continued on next slide from HLC Report p. 27)</a:t>
            </a:r>
          </a:p>
        </p:txBody>
      </p:sp>
    </p:spTree>
    <p:extLst>
      <p:ext uri="{BB962C8B-B14F-4D97-AF65-F5344CB8AC3E}">
        <p14:creationId xmlns:p14="http://schemas.microsoft.com/office/powerpoint/2010/main" val="780923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200150"/>
            <a:ext cx="8229600" cy="4801314"/>
          </a:xfrm>
          <a:prstGeom prst="rect">
            <a:avLst/>
          </a:prstGeom>
          <a:noFill/>
        </p:spPr>
        <p:txBody>
          <a:bodyPr wrap="square" rtlCol="0">
            <a:spAutoFit/>
          </a:bodyPr>
          <a:lstStyle/>
          <a:p>
            <a:pPr algn="ctr" defTabSz="685800"/>
            <a:r>
              <a:rPr lang="en-US" sz="2100" b="1" dirty="0">
                <a:solidFill>
                  <a:prstClr val="black"/>
                </a:solidFill>
                <a:latin typeface="Arial" panose="020B0604020202020204" pitchFamily="34" charset="0"/>
                <a:cs typeface="Arial" panose="020B0604020202020204" pitchFamily="34" charset="0"/>
              </a:rPr>
              <a:t>Purpose of General Education Revision</a:t>
            </a:r>
          </a:p>
          <a:p>
            <a:pPr algn="ctr" defTabSz="685800"/>
            <a:endParaRPr lang="en-US" dirty="0">
              <a:solidFill>
                <a:prstClr val="black"/>
              </a:solidFill>
              <a:latin typeface="Arial" panose="020B0604020202020204" pitchFamily="34" charset="0"/>
              <a:cs typeface="Arial" panose="020B0604020202020204" pitchFamily="34" charset="0"/>
            </a:endParaRPr>
          </a:p>
          <a:p>
            <a:pPr algn="ctr" defTabSz="685800"/>
            <a:r>
              <a:rPr lang="en-US" dirty="0">
                <a:solidFill>
                  <a:prstClr val="black"/>
                </a:solidFill>
                <a:latin typeface="Arial" panose="020B0604020202020204" pitchFamily="34" charset="0"/>
                <a:cs typeface="Arial" panose="020B0604020202020204" pitchFamily="34" charset="0"/>
              </a:rPr>
              <a:t>(continued from previous slide)</a:t>
            </a:r>
            <a:endParaRPr lang="en-US" dirty="0">
              <a:solidFill>
                <a:srgbClr val="FF0000"/>
              </a:solidFill>
              <a:latin typeface="Arial" panose="020B0604020202020204" pitchFamily="34" charset="0"/>
              <a:cs typeface="Arial" panose="020B0604020202020204" pitchFamily="34" charset="0"/>
            </a:endParaRPr>
          </a:p>
          <a:p>
            <a:pPr defTabSz="685800"/>
            <a:endParaRPr lang="en-US" dirty="0">
              <a:solidFill>
                <a:srgbClr val="0070C0"/>
              </a:solidFill>
              <a:latin typeface="Arial" panose="020B0604020202020204" pitchFamily="34" charset="0"/>
              <a:cs typeface="Arial" panose="020B0604020202020204" pitchFamily="34" charset="0"/>
            </a:endParaRPr>
          </a:p>
          <a:p>
            <a:pPr defTabSz="685800"/>
            <a:r>
              <a:rPr lang="en-US" sz="2100" dirty="0">
                <a:solidFill>
                  <a:srgbClr val="0070C0"/>
                </a:solidFill>
                <a:latin typeface="Arial" panose="020B0604020202020204" pitchFamily="34" charset="0"/>
                <a:cs typeface="Arial" panose="020B0604020202020204" pitchFamily="34" charset="0"/>
              </a:rPr>
              <a:t>The first item listed above </a:t>
            </a:r>
            <a:r>
              <a:rPr lang="en-US" sz="2100" b="1" dirty="0">
                <a:solidFill>
                  <a:srgbClr val="FF0000"/>
                </a:solidFill>
                <a:latin typeface="Arial" panose="020B0604020202020204" pitchFamily="34" charset="0"/>
                <a:cs typeface="Arial" panose="020B0604020202020204" pitchFamily="34" charset="0"/>
              </a:rPr>
              <a:t>should invite campus constituents to collaborative efforts aimed at reviewing learning goals </a:t>
            </a:r>
            <a:r>
              <a:rPr lang="en-US" sz="2100" dirty="0">
                <a:solidFill>
                  <a:srgbClr val="0070C0"/>
                </a:solidFill>
                <a:latin typeface="Arial" panose="020B0604020202020204" pitchFamily="34" charset="0"/>
                <a:cs typeface="Arial" panose="020B0604020202020204" pitchFamily="34" charset="0"/>
              </a:rPr>
              <a:t>at the different academic levels that support Missouri S&amp;T's curricula. . . . </a:t>
            </a:r>
          </a:p>
          <a:p>
            <a:pPr defTabSz="685800"/>
            <a:endParaRPr lang="en-US" sz="2100" dirty="0">
              <a:solidFill>
                <a:srgbClr val="0070C0"/>
              </a:solidFill>
              <a:latin typeface="Arial" panose="020B0604020202020204" pitchFamily="34" charset="0"/>
              <a:cs typeface="Arial" panose="020B0604020202020204" pitchFamily="34" charset="0"/>
            </a:endParaRPr>
          </a:p>
          <a:p>
            <a:pPr defTabSz="685800"/>
            <a:r>
              <a:rPr lang="en-US" sz="2100" dirty="0">
                <a:solidFill>
                  <a:srgbClr val="0070C0"/>
                </a:solidFill>
                <a:latin typeface="Arial" panose="020B0604020202020204" pitchFamily="34" charset="0"/>
                <a:cs typeface="Arial" panose="020B0604020202020204" pitchFamily="34" charset="0"/>
              </a:rPr>
              <a:t>In light of the observed confusion on learning goals for general education</a:t>
            </a:r>
            <a:r>
              <a:rPr lang="en-US" sz="2100" dirty="0">
                <a:solidFill>
                  <a:srgbClr val="FF0000"/>
                </a:solidFill>
                <a:latin typeface="Arial" panose="020B0604020202020204" pitchFamily="34" charset="0"/>
                <a:cs typeface="Arial" panose="020B0604020202020204" pitchFamily="34" charset="0"/>
              </a:rPr>
              <a:t>, </a:t>
            </a:r>
            <a:r>
              <a:rPr lang="en-US" sz="2100" b="1" dirty="0">
                <a:solidFill>
                  <a:srgbClr val="FF0000"/>
                </a:solidFill>
                <a:latin typeface="Arial" panose="020B0604020202020204" pitchFamily="34" charset="0"/>
                <a:cs typeface="Arial" panose="020B0604020202020204" pitchFamily="34" charset="0"/>
              </a:rPr>
              <a:t>it is recommended that an institutional oversight body for general education be created</a:t>
            </a:r>
            <a:r>
              <a:rPr lang="en-US" sz="2100" dirty="0">
                <a:solidFill>
                  <a:srgbClr val="0070C0"/>
                </a:solidFill>
                <a:latin typeface="Arial" panose="020B0604020202020204" pitchFamily="34" charset="0"/>
                <a:cs typeface="Arial" panose="020B0604020202020204" pitchFamily="34" charset="0"/>
              </a:rPr>
              <a:t>, thus allowing for the development of clarity on specific expectations to be communicated across campus.</a:t>
            </a:r>
            <a:r>
              <a:rPr lang="en-US" sz="2100" dirty="0">
                <a:solidFill>
                  <a:prstClr val="black"/>
                </a:solidFill>
                <a:latin typeface="Calibri" panose="020F0502020204030204"/>
              </a:rPr>
              <a:t/>
            </a:r>
            <a:br>
              <a:rPr lang="en-US" sz="2100" dirty="0">
                <a:solidFill>
                  <a:prstClr val="black"/>
                </a:solidFill>
                <a:latin typeface="Calibri" panose="020F0502020204030204"/>
              </a:rPr>
            </a:br>
            <a:r>
              <a:rPr lang="en-US" sz="2100" dirty="0">
                <a:solidFill>
                  <a:prstClr val="white">
                    <a:lumMod val="75000"/>
                  </a:prstClr>
                </a:solidFill>
                <a:latin typeface="Arial" panose="020B0604020202020204" pitchFamily="34" charset="0"/>
                <a:cs typeface="Arial" panose="020B0604020202020204" pitchFamily="34" charset="0"/>
              </a:rPr>
              <a:t>			</a:t>
            </a:r>
          </a:p>
          <a:p>
            <a:pPr algn="r" defTabSz="685800"/>
            <a:r>
              <a:rPr lang="en-US" sz="2100" dirty="0">
                <a:solidFill>
                  <a:srgbClr val="0070C0"/>
                </a:solidFill>
                <a:latin typeface="Arial" panose="020B0604020202020204" pitchFamily="34" charset="0"/>
                <a:cs typeface="Arial" panose="020B0604020202020204" pitchFamily="34" charset="0"/>
              </a:rPr>
              <a:t>HLC Report p. 27</a:t>
            </a:r>
          </a:p>
        </p:txBody>
      </p:sp>
    </p:spTree>
    <p:extLst>
      <p:ext uri="{BB962C8B-B14F-4D97-AF65-F5344CB8AC3E}">
        <p14:creationId xmlns:p14="http://schemas.microsoft.com/office/powerpoint/2010/main" val="3646618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200150"/>
            <a:ext cx="8229600" cy="2631490"/>
          </a:xfrm>
          <a:prstGeom prst="rect">
            <a:avLst/>
          </a:prstGeom>
          <a:noFill/>
        </p:spPr>
        <p:txBody>
          <a:bodyPr wrap="square" rtlCol="0">
            <a:spAutoFit/>
          </a:bodyPr>
          <a:lstStyle/>
          <a:p>
            <a:pPr algn="ctr" defTabSz="685800"/>
            <a:r>
              <a:rPr lang="en-US" sz="2100" b="1" dirty="0">
                <a:solidFill>
                  <a:prstClr val="black"/>
                </a:solidFill>
                <a:latin typeface="Arial" panose="020B0604020202020204" pitchFamily="34" charset="0"/>
                <a:cs typeface="Arial" panose="020B0604020202020204" pitchFamily="34" charset="0"/>
              </a:rPr>
              <a:t>Purpose of General Education Revision</a:t>
            </a:r>
          </a:p>
          <a:p>
            <a:pPr algn="ctr" defTabSz="685800"/>
            <a:endParaRPr lang="en-US" dirty="0">
              <a:solidFill>
                <a:prstClr val="black"/>
              </a:solidFill>
              <a:latin typeface="Arial" panose="020B0604020202020204" pitchFamily="34" charset="0"/>
              <a:cs typeface="Arial" panose="020B0604020202020204" pitchFamily="34" charset="0"/>
            </a:endParaRPr>
          </a:p>
          <a:p>
            <a:pPr defTabSz="685800"/>
            <a:r>
              <a:rPr lang="en-US" sz="2100" dirty="0">
                <a:solidFill>
                  <a:srgbClr val="0070C0"/>
                </a:solidFill>
                <a:latin typeface="Arial" panose="020B0604020202020204" pitchFamily="34" charset="0"/>
                <a:cs typeface="Arial" panose="020B0604020202020204" pitchFamily="34" charset="0"/>
              </a:rPr>
              <a:t>HLC report details indicate that General Education at S&amp;T is</a:t>
            </a:r>
          </a:p>
          <a:p>
            <a:pPr marL="342900" indent="-342900" defTabSz="685800">
              <a:buFont typeface="Arial" panose="020B0604020202020204" pitchFamily="34" charset="0"/>
              <a:buChar char="•"/>
            </a:pPr>
            <a:r>
              <a:rPr lang="en-US" sz="2100" dirty="0">
                <a:solidFill>
                  <a:srgbClr val="FF0000"/>
                </a:solidFill>
                <a:latin typeface="Arial" panose="020B0604020202020204" pitchFamily="34" charset="0"/>
                <a:cs typeface="Arial" panose="020B0604020202020204" pitchFamily="34" charset="0"/>
              </a:rPr>
              <a:t>not well-defined,</a:t>
            </a:r>
          </a:p>
          <a:p>
            <a:pPr marL="342900" indent="-342900" defTabSz="685800">
              <a:buFont typeface="Arial" panose="020B0604020202020204" pitchFamily="34" charset="0"/>
              <a:buChar char="•"/>
            </a:pPr>
            <a:r>
              <a:rPr lang="en-US" sz="2100" dirty="0">
                <a:solidFill>
                  <a:srgbClr val="FF0000"/>
                </a:solidFill>
                <a:latin typeface="Arial" panose="020B0604020202020204" pitchFamily="34" charset="0"/>
                <a:cs typeface="Arial" panose="020B0604020202020204" pitchFamily="34" charset="0"/>
              </a:rPr>
              <a:t>not communicated clearly and</a:t>
            </a:r>
          </a:p>
          <a:p>
            <a:pPr marL="342900" indent="-342900" defTabSz="685800">
              <a:buFont typeface="Arial" panose="020B0604020202020204" pitchFamily="34" charset="0"/>
              <a:buChar char="•"/>
            </a:pPr>
            <a:r>
              <a:rPr lang="en-US" sz="2100" dirty="0">
                <a:solidFill>
                  <a:srgbClr val="FF0000"/>
                </a:solidFill>
                <a:latin typeface="Arial" panose="020B0604020202020204" pitchFamily="34" charset="0"/>
                <a:cs typeface="Arial" panose="020B0604020202020204" pitchFamily="34" charset="0"/>
              </a:rPr>
              <a:t>not implemented consistently.</a:t>
            </a:r>
          </a:p>
          <a:p>
            <a:pPr marL="342900" indent="-342900" defTabSz="685800">
              <a:buFont typeface="Arial" panose="020B0604020202020204" pitchFamily="34" charset="0"/>
              <a:buChar char="•"/>
            </a:pPr>
            <a:endParaRPr lang="en-US" sz="2100" dirty="0">
              <a:solidFill>
                <a:srgbClr val="0070C0"/>
              </a:solidFill>
              <a:latin typeface="Arial" panose="020B0604020202020204" pitchFamily="34" charset="0"/>
              <a:cs typeface="Arial" panose="020B0604020202020204" pitchFamily="34" charset="0"/>
            </a:endParaRPr>
          </a:p>
          <a:p>
            <a:pPr defTabSz="685800"/>
            <a:r>
              <a:rPr lang="en-US" sz="2100" dirty="0">
                <a:solidFill>
                  <a:srgbClr val="0070C0"/>
                </a:solidFill>
                <a:latin typeface="Arial" panose="020B0604020202020204" pitchFamily="34" charset="0"/>
                <a:cs typeface="Arial" panose="020B0604020202020204" pitchFamily="34" charset="0"/>
              </a:rPr>
              <a:t>Initial work by the S&amp;T committee supports these conclusions.</a:t>
            </a:r>
          </a:p>
        </p:txBody>
      </p:sp>
    </p:spTree>
    <p:extLst>
      <p:ext uri="{BB962C8B-B14F-4D97-AF65-F5344CB8AC3E}">
        <p14:creationId xmlns:p14="http://schemas.microsoft.com/office/powerpoint/2010/main" val="2093288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200151"/>
            <a:ext cx="8229600" cy="4616648"/>
          </a:xfrm>
          <a:prstGeom prst="rect">
            <a:avLst/>
          </a:prstGeom>
          <a:noFill/>
        </p:spPr>
        <p:txBody>
          <a:bodyPr wrap="square" rtlCol="0">
            <a:spAutoFit/>
          </a:bodyPr>
          <a:lstStyle/>
          <a:p>
            <a:pPr algn="ctr" defTabSz="685800"/>
            <a:r>
              <a:rPr lang="en-US" sz="2100" b="1" dirty="0">
                <a:solidFill>
                  <a:prstClr val="black"/>
                </a:solidFill>
                <a:latin typeface="Arial" panose="020B0604020202020204" pitchFamily="34" charset="0"/>
                <a:cs typeface="Arial" panose="020B0604020202020204" pitchFamily="34" charset="0"/>
              </a:rPr>
              <a:t>Charge to the Committee</a:t>
            </a:r>
          </a:p>
          <a:p>
            <a:pPr algn="ctr" defTabSz="685800"/>
            <a:endParaRPr lang="en-US" sz="2100" b="1" dirty="0">
              <a:solidFill>
                <a:srgbClr val="0070C0"/>
              </a:solidFill>
              <a:latin typeface="Arial" panose="020B0604020202020204" pitchFamily="34" charset="0"/>
              <a:cs typeface="Arial" panose="020B0604020202020204" pitchFamily="34" charset="0"/>
            </a:endParaRPr>
          </a:p>
          <a:p>
            <a:pPr marL="342900" indent="-342900" defTabSz="685800">
              <a:buFont typeface="Arial" panose="020B0604020202020204" pitchFamily="34" charset="0"/>
              <a:buChar char="•"/>
            </a:pPr>
            <a:r>
              <a:rPr lang="en-US" sz="2100" dirty="0">
                <a:solidFill>
                  <a:srgbClr val="0070C0"/>
                </a:solidFill>
                <a:latin typeface="Arial" panose="020B0604020202020204" pitchFamily="34" charset="0"/>
                <a:cs typeface="Arial" panose="020B0604020202020204" pitchFamily="34" charset="0"/>
              </a:rPr>
              <a:t>Develop a vision of what general education is/should be at S&amp;T.</a:t>
            </a:r>
          </a:p>
          <a:p>
            <a:pPr marL="342900" indent="-342900" defTabSz="685800">
              <a:buFont typeface="Arial" panose="020B0604020202020204" pitchFamily="34" charset="0"/>
              <a:buChar char="•"/>
            </a:pPr>
            <a:r>
              <a:rPr lang="en-US" sz="2100" dirty="0">
                <a:solidFill>
                  <a:srgbClr val="FF0000"/>
                </a:solidFill>
                <a:latin typeface="Arial" panose="020B0604020202020204" pitchFamily="34" charset="0"/>
                <a:cs typeface="Arial" panose="020B0604020202020204" pitchFamily="34" charset="0"/>
              </a:rPr>
              <a:t>Create a campus-wide process for reviewing and revising campus-wide general education requirements.</a:t>
            </a:r>
          </a:p>
          <a:p>
            <a:pPr marL="342900" indent="-342900" defTabSz="685800">
              <a:buFont typeface="Arial" panose="020B0604020202020204" pitchFamily="34" charset="0"/>
              <a:buChar char="•"/>
            </a:pPr>
            <a:endParaRPr lang="en-US" sz="2100" dirty="0">
              <a:solidFill>
                <a:srgbClr val="0070C0"/>
              </a:solidFill>
              <a:latin typeface="Arial" panose="020B0604020202020204" pitchFamily="34" charset="0"/>
              <a:cs typeface="Arial" panose="020B0604020202020204" pitchFamily="34" charset="0"/>
            </a:endParaRPr>
          </a:p>
          <a:p>
            <a:pPr marL="342900" indent="-342900" defTabSz="685800">
              <a:buFont typeface="Arial" panose="020B0604020202020204" pitchFamily="34" charset="0"/>
              <a:buChar char="•"/>
            </a:pPr>
            <a:endParaRPr lang="en-US" sz="2100" dirty="0">
              <a:solidFill>
                <a:srgbClr val="0070C0"/>
              </a:solidFill>
              <a:latin typeface="Arial" panose="020B0604020202020204" pitchFamily="34" charset="0"/>
              <a:cs typeface="Arial" panose="020B0604020202020204" pitchFamily="34" charset="0"/>
            </a:endParaRPr>
          </a:p>
          <a:p>
            <a:pPr algn="ctr" defTabSz="685800"/>
            <a:r>
              <a:rPr lang="en-US" sz="2100" b="1" dirty="0">
                <a:solidFill>
                  <a:prstClr val="black"/>
                </a:solidFill>
                <a:latin typeface="Arial" panose="020B0604020202020204" pitchFamily="34" charset="0"/>
                <a:cs typeface="Arial" panose="020B0604020202020204" pitchFamily="34" charset="0"/>
              </a:rPr>
              <a:t>Committee Goals</a:t>
            </a:r>
          </a:p>
          <a:p>
            <a:pPr algn="ctr" defTabSz="685800"/>
            <a:endParaRPr lang="en-US" sz="2100" dirty="0">
              <a:solidFill>
                <a:prstClr val="black"/>
              </a:solidFill>
              <a:latin typeface="Arial" panose="020B0604020202020204" pitchFamily="34" charset="0"/>
              <a:cs typeface="Arial" panose="020B0604020202020204" pitchFamily="34" charset="0"/>
            </a:endParaRPr>
          </a:p>
          <a:p>
            <a:pPr marL="342900" indent="-342900" defTabSz="685800">
              <a:buFont typeface="Arial" panose="020B0604020202020204" pitchFamily="34" charset="0"/>
              <a:buChar char="•"/>
            </a:pPr>
            <a:r>
              <a:rPr lang="en-US" sz="2100" dirty="0">
                <a:solidFill>
                  <a:srgbClr val="0070C0"/>
                </a:solidFill>
                <a:latin typeface="Arial" panose="020B0604020202020204" pitchFamily="34" charset="0"/>
                <a:cs typeface="Arial" panose="020B0604020202020204" pitchFamily="34" charset="0"/>
              </a:rPr>
              <a:t>Review general education components.</a:t>
            </a:r>
          </a:p>
          <a:p>
            <a:pPr marL="342900" indent="-342900" defTabSz="685800">
              <a:buFont typeface="Arial" panose="020B0604020202020204" pitchFamily="34" charset="0"/>
              <a:buChar char="•"/>
            </a:pPr>
            <a:r>
              <a:rPr lang="en-US" sz="2100" dirty="0">
                <a:solidFill>
                  <a:srgbClr val="FF0000"/>
                </a:solidFill>
                <a:latin typeface="Arial" panose="020B0604020202020204" pitchFamily="34" charset="0"/>
                <a:cs typeface="Arial" panose="020B0604020202020204" pitchFamily="34" charset="0"/>
              </a:rPr>
              <a:t>Propose and develop a campus-wide general education curriculum.</a:t>
            </a:r>
          </a:p>
          <a:p>
            <a:pPr marL="342900" indent="-342900" defTabSz="685800">
              <a:buFont typeface="Arial" panose="020B0604020202020204" pitchFamily="34" charset="0"/>
              <a:buChar char="•"/>
            </a:pPr>
            <a:r>
              <a:rPr lang="en-US" sz="2100" dirty="0">
                <a:solidFill>
                  <a:srgbClr val="0070C0"/>
                </a:solidFill>
                <a:latin typeface="Arial" panose="020B0604020202020204" pitchFamily="34" charset="0"/>
                <a:cs typeface="Arial" panose="020B0604020202020204" pitchFamily="34" charset="0"/>
              </a:rPr>
              <a:t>Develop student learning outcomes (SLOs) for University Assessment Committee review.</a:t>
            </a:r>
          </a:p>
        </p:txBody>
      </p:sp>
    </p:spTree>
    <p:extLst>
      <p:ext uri="{BB962C8B-B14F-4D97-AF65-F5344CB8AC3E}">
        <p14:creationId xmlns:p14="http://schemas.microsoft.com/office/powerpoint/2010/main" val="491079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200151"/>
            <a:ext cx="8229600" cy="4293483"/>
          </a:xfrm>
          <a:prstGeom prst="rect">
            <a:avLst/>
          </a:prstGeom>
          <a:noFill/>
        </p:spPr>
        <p:txBody>
          <a:bodyPr wrap="square" rtlCol="0">
            <a:spAutoFit/>
          </a:bodyPr>
          <a:lstStyle/>
          <a:p>
            <a:pPr algn="ctr" defTabSz="685800"/>
            <a:r>
              <a:rPr lang="en-US" sz="2100" b="1" dirty="0">
                <a:solidFill>
                  <a:prstClr val="black"/>
                </a:solidFill>
                <a:latin typeface="Arial" panose="020B0604020202020204" pitchFamily="34" charset="0"/>
                <a:cs typeface="Arial" panose="020B0604020202020204" pitchFamily="34" charset="0"/>
              </a:rPr>
              <a:t>Committee Membership</a:t>
            </a:r>
            <a:endParaRPr lang="en-US" sz="2100" dirty="0">
              <a:solidFill>
                <a:prstClr val="black"/>
              </a:solidFill>
              <a:latin typeface="Arial" panose="020B0604020202020204" pitchFamily="34" charset="0"/>
              <a:cs typeface="Arial" panose="020B0604020202020204" pitchFamily="34" charset="0"/>
            </a:endParaRPr>
          </a:p>
          <a:p>
            <a:pPr algn="ctr" defTabSz="685800"/>
            <a:endParaRPr lang="en-US" sz="2100" dirty="0">
              <a:solidFill>
                <a:srgbClr val="0070C0"/>
              </a:solidFill>
              <a:latin typeface="Arial" panose="020B0604020202020204" pitchFamily="34" charset="0"/>
              <a:cs typeface="Arial" panose="020B0604020202020204" pitchFamily="34" charset="0"/>
            </a:endParaRPr>
          </a:p>
          <a:p>
            <a:pPr marL="342900" indent="-342900" defTabSz="685800">
              <a:buFont typeface="Arial" panose="020B0604020202020204" pitchFamily="34" charset="0"/>
              <a:buChar char="•"/>
            </a:pPr>
            <a:r>
              <a:rPr lang="en-US" sz="2100" dirty="0">
                <a:solidFill>
                  <a:srgbClr val="0070C0"/>
                </a:solidFill>
                <a:latin typeface="Arial" panose="020B0604020202020204" pitchFamily="34" charset="0"/>
                <a:cs typeface="Arial" panose="020B0604020202020204" pitchFamily="34" charset="0"/>
              </a:rPr>
              <a:t>Faculty representatives from each department</a:t>
            </a:r>
          </a:p>
          <a:p>
            <a:pPr marL="342900" indent="-342900" defTabSz="685800">
              <a:buFont typeface="Arial" panose="020B0604020202020204" pitchFamily="34" charset="0"/>
              <a:buChar char="•"/>
            </a:pPr>
            <a:r>
              <a:rPr lang="en-US" sz="2100" dirty="0">
                <a:solidFill>
                  <a:srgbClr val="0070C0"/>
                </a:solidFill>
                <a:latin typeface="Arial" panose="020B0604020202020204" pitchFamily="34" charset="0"/>
                <a:cs typeface="Arial" panose="020B0604020202020204" pitchFamily="34" charset="0"/>
              </a:rPr>
              <a:t>Chair selected by the committee</a:t>
            </a:r>
          </a:p>
          <a:p>
            <a:pPr marL="342900" indent="-342900" defTabSz="685800">
              <a:buFont typeface="Arial" panose="020B0604020202020204" pitchFamily="34" charset="0"/>
              <a:buChar char="•"/>
            </a:pPr>
            <a:endParaRPr lang="en-US" sz="2100" dirty="0">
              <a:solidFill>
                <a:srgbClr val="0070C0"/>
              </a:solidFill>
              <a:latin typeface="Arial" panose="020B0604020202020204" pitchFamily="34" charset="0"/>
              <a:cs typeface="Arial" panose="020B0604020202020204" pitchFamily="34" charset="0"/>
            </a:endParaRPr>
          </a:p>
          <a:p>
            <a:pPr marL="342900" indent="-342900" defTabSz="685800">
              <a:buFont typeface="Arial" panose="020B0604020202020204" pitchFamily="34" charset="0"/>
              <a:buChar char="•"/>
            </a:pPr>
            <a:endParaRPr lang="en-US" sz="2100" dirty="0">
              <a:solidFill>
                <a:srgbClr val="0070C0"/>
              </a:solidFill>
              <a:latin typeface="Arial" panose="020B0604020202020204" pitchFamily="34" charset="0"/>
              <a:cs typeface="Arial" panose="020B0604020202020204" pitchFamily="34" charset="0"/>
            </a:endParaRPr>
          </a:p>
          <a:p>
            <a:pPr algn="ctr" defTabSz="685800"/>
            <a:r>
              <a:rPr lang="en-US" sz="2100" b="1" dirty="0">
                <a:solidFill>
                  <a:prstClr val="black"/>
                </a:solidFill>
                <a:latin typeface="Arial" panose="020B0604020202020204" pitchFamily="34" charset="0"/>
                <a:cs typeface="Arial" panose="020B0604020202020204" pitchFamily="34" charset="0"/>
              </a:rPr>
              <a:t>General Faculty Involvement</a:t>
            </a:r>
          </a:p>
          <a:p>
            <a:pPr defTabSz="685800"/>
            <a:endParaRPr lang="en-US" sz="2100" dirty="0">
              <a:solidFill>
                <a:srgbClr val="0070C0"/>
              </a:solidFill>
              <a:latin typeface="Arial" panose="020B0604020202020204" pitchFamily="34" charset="0"/>
              <a:cs typeface="Arial" panose="020B0604020202020204" pitchFamily="34" charset="0"/>
            </a:endParaRPr>
          </a:p>
          <a:p>
            <a:pPr marL="342900" indent="-342900" defTabSz="685800">
              <a:buFont typeface="Arial" panose="020B0604020202020204" pitchFamily="34" charset="0"/>
              <a:buChar char="•"/>
            </a:pPr>
            <a:r>
              <a:rPr lang="en-US" sz="2100" dirty="0">
                <a:solidFill>
                  <a:srgbClr val="0070C0"/>
                </a:solidFill>
                <a:latin typeface="Arial" panose="020B0604020202020204" pitchFamily="34" charset="0"/>
                <a:cs typeface="Arial" panose="020B0604020202020204" pitchFamily="34" charset="0"/>
              </a:rPr>
              <a:t>Committee will educate faculty regarding</a:t>
            </a:r>
          </a:p>
          <a:p>
            <a:pPr marL="685800" lvl="1" indent="-342900" defTabSz="685800">
              <a:buFont typeface="Courier New" panose="02070309020205020404" pitchFamily="49" charset="0"/>
              <a:buChar char="o"/>
            </a:pPr>
            <a:r>
              <a:rPr lang="en-US" sz="2100" dirty="0">
                <a:solidFill>
                  <a:srgbClr val="FF0000"/>
                </a:solidFill>
                <a:latin typeface="Arial" panose="020B0604020202020204" pitchFamily="34" charset="0"/>
                <a:cs typeface="Arial" panose="020B0604020202020204" pitchFamily="34" charset="0"/>
              </a:rPr>
              <a:t>general education program options,</a:t>
            </a:r>
          </a:p>
          <a:p>
            <a:pPr marL="685800" lvl="1" indent="-342900" defTabSz="685800">
              <a:buFont typeface="Courier New" panose="02070309020205020404" pitchFamily="49" charset="0"/>
              <a:buChar char="o"/>
            </a:pPr>
            <a:r>
              <a:rPr lang="en-US" sz="2100" dirty="0">
                <a:solidFill>
                  <a:srgbClr val="FF0000"/>
                </a:solidFill>
                <a:latin typeface="Arial" panose="020B0604020202020204" pitchFamily="34" charset="0"/>
                <a:cs typeface="Arial" panose="020B0604020202020204" pitchFamily="34" charset="0"/>
              </a:rPr>
              <a:t>mandated elements and</a:t>
            </a:r>
          </a:p>
          <a:p>
            <a:pPr marL="685800" lvl="1" indent="-342900" defTabSz="685800">
              <a:buFont typeface="Courier New" panose="02070309020205020404" pitchFamily="49" charset="0"/>
              <a:buChar char="o"/>
            </a:pPr>
            <a:r>
              <a:rPr lang="en-US" sz="2100" dirty="0">
                <a:solidFill>
                  <a:srgbClr val="FF0000"/>
                </a:solidFill>
                <a:latin typeface="Arial" panose="020B0604020202020204" pitchFamily="34" charset="0"/>
                <a:cs typeface="Arial" panose="020B0604020202020204" pitchFamily="34" charset="0"/>
              </a:rPr>
              <a:t>committee recommendations.</a:t>
            </a:r>
          </a:p>
          <a:p>
            <a:pPr marL="342900" indent="-342900" defTabSz="685800">
              <a:buFont typeface="Arial" panose="020B0604020202020204" pitchFamily="34" charset="0"/>
              <a:buChar char="•"/>
            </a:pPr>
            <a:r>
              <a:rPr lang="en-US" sz="2100" dirty="0">
                <a:solidFill>
                  <a:srgbClr val="0070C0"/>
                </a:solidFill>
                <a:latin typeface="Arial" panose="020B0604020202020204" pitchFamily="34" charset="0"/>
                <a:cs typeface="Arial" panose="020B0604020202020204" pitchFamily="34" charset="0"/>
              </a:rPr>
              <a:t>Faculty select and approve program.</a:t>
            </a:r>
          </a:p>
        </p:txBody>
      </p:sp>
    </p:spTree>
    <p:extLst>
      <p:ext uri="{BB962C8B-B14F-4D97-AF65-F5344CB8AC3E}">
        <p14:creationId xmlns:p14="http://schemas.microsoft.com/office/powerpoint/2010/main" val="488584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200151"/>
            <a:ext cx="8229600" cy="4293483"/>
          </a:xfrm>
          <a:prstGeom prst="rect">
            <a:avLst/>
          </a:prstGeom>
          <a:noFill/>
        </p:spPr>
        <p:txBody>
          <a:bodyPr wrap="square" rtlCol="0">
            <a:spAutoFit/>
          </a:bodyPr>
          <a:lstStyle/>
          <a:p>
            <a:pPr algn="ctr" defTabSz="685800"/>
            <a:r>
              <a:rPr lang="en-US" sz="2100" b="1" dirty="0">
                <a:solidFill>
                  <a:prstClr val="black"/>
                </a:solidFill>
                <a:latin typeface="Arial" panose="020B0604020202020204" pitchFamily="34" charset="0"/>
                <a:cs typeface="Arial" panose="020B0604020202020204" pitchFamily="34" charset="0"/>
              </a:rPr>
              <a:t>Committee Plan</a:t>
            </a:r>
          </a:p>
          <a:p>
            <a:pPr algn="ctr" defTabSz="685800"/>
            <a:endParaRPr lang="en-US" sz="2100" dirty="0">
              <a:solidFill>
                <a:srgbClr val="0070C0"/>
              </a:solidFill>
              <a:latin typeface="Arial" panose="020B0604020202020204" pitchFamily="34" charset="0"/>
              <a:cs typeface="Arial" panose="020B0604020202020204" pitchFamily="34" charset="0"/>
            </a:endParaRPr>
          </a:p>
          <a:p>
            <a:pPr marL="342900" indent="-342900" defTabSz="685800">
              <a:buFont typeface="Arial" panose="020B0604020202020204" pitchFamily="34" charset="0"/>
              <a:buChar char="•"/>
            </a:pPr>
            <a:r>
              <a:rPr lang="en-US" sz="2100" dirty="0">
                <a:solidFill>
                  <a:srgbClr val="0070C0"/>
                </a:solidFill>
                <a:latin typeface="Arial" panose="020B0604020202020204" pitchFamily="34" charset="0"/>
                <a:cs typeface="Arial" panose="020B0604020202020204" pitchFamily="34" charset="0"/>
              </a:rPr>
              <a:t>Identify current S&amp;T General Education program.</a:t>
            </a:r>
          </a:p>
          <a:p>
            <a:pPr marL="342900" indent="-342900" defTabSz="685800">
              <a:buFont typeface="Arial" panose="020B0604020202020204" pitchFamily="34" charset="0"/>
              <a:buChar char="•"/>
            </a:pPr>
            <a:r>
              <a:rPr lang="en-US" sz="2100" dirty="0">
                <a:solidFill>
                  <a:srgbClr val="0070C0"/>
                </a:solidFill>
                <a:latin typeface="Arial" panose="020B0604020202020204" pitchFamily="34" charset="0"/>
                <a:cs typeface="Arial" panose="020B0604020202020204" pitchFamily="34" charset="0"/>
              </a:rPr>
              <a:t>Learn about general education from external sources.</a:t>
            </a:r>
          </a:p>
          <a:p>
            <a:pPr marL="685800" lvl="1" indent="-342900" defTabSz="685800">
              <a:buFont typeface="Courier New" panose="02070309020205020404" pitchFamily="49" charset="0"/>
              <a:buChar char="o"/>
            </a:pPr>
            <a:r>
              <a:rPr lang="en-US" sz="2100" dirty="0">
                <a:solidFill>
                  <a:srgbClr val="FF0000"/>
                </a:solidFill>
                <a:latin typeface="Arial" panose="020B0604020202020204" pitchFamily="34" charset="0"/>
                <a:cs typeface="Arial" panose="020B0604020202020204" pitchFamily="34" charset="0"/>
              </a:rPr>
              <a:t>HLC</a:t>
            </a:r>
          </a:p>
          <a:p>
            <a:pPr marL="685800" lvl="1" indent="-342900" defTabSz="685800">
              <a:buFont typeface="Courier New" panose="02070309020205020404" pitchFamily="49" charset="0"/>
              <a:buChar char="o"/>
            </a:pPr>
            <a:r>
              <a:rPr lang="en-US" sz="2100" dirty="0">
                <a:solidFill>
                  <a:srgbClr val="FF0000"/>
                </a:solidFill>
                <a:latin typeface="Arial" panose="020B0604020202020204" pitchFamily="34" charset="0"/>
                <a:cs typeface="Arial" panose="020B0604020202020204" pitchFamily="34" charset="0"/>
              </a:rPr>
              <a:t>State of Missouri (CORE 42)</a:t>
            </a:r>
          </a:p>
          <a:p>
            <a:pPr marL="685800" lvl="1" indent="-342900" defTabSz="685800">
              <a:buFont typeface="Courier New" panose="02070309020205020404" pitchFamily="49" charset="0"/>
              <a:buChar char="o"/>
            </a:pPr>
            <a:r>
              <a:rPr lang="en-US" sz="2100" dirty="0">
                <a:solidFill>
                  <a:srgbClr val="FF0000"/>
                </a:solidFill>
                <a:latin typeface="Arial" panose="020B0604020202020204" pitchFamily="34" charset="0"/>
                <a:cs typeface="Arial" panose="020B0604020202020204" pitchFamily="34" charset="0"/>
              </a:rPr>
              <a:t>AAC&amp;U</a:t>
            </a:r>
          </a:p>
          <a:p>
            <a:pPr marL="685800" lvl="1" indent="-342900" defTabSz="685800">
              <a:buFont typeface="Courier New" panose="02070309020205020404" pitchFamily="49" charset="0"/>
              <a:buChar char="o"/>
            </a:pPr>
            <a:r>
              <a:rPr lang="en-US" sz="2100" dirty="0">
                <a:solidFill>
                  <a:srgbClr val="FF0000"/>
                </a:solidFill>
                <a:latin typeface="Arial" panose="020B0604020202020204" pitchFamily="34" charset="0"/>
                <a:cs typeface="Arial" panose="020B0604020202020204" pitchFamily="34" charset="0"/>
              </a:rPr>
              <a:t>Other universities</a:t>
            </a:r>
          </a:p>
          <a:p>
            <a:pPr marL="342900" indent="-342900" defTabSz="685800">
              <a:buFont typeface="Arial" panose="020B0604020202020204" pitchFamily="34" charset="0"/>
              <a:buChar char="•"/>
            </a:pPr>
            <a:r>
              <a:rPr lang="en-US" sz="2100" dirty="0">
                <a:solidFill>
                  <a:srgbClr val="0070C0"/>
                </a:solidFill>
                <a:latin typeface="Arial" panose="020B0604020202020204" pitchFamily="34" charset="0"/>
                <a:cs typeface="Arial" panose="020B0604020202020204" pitchFamily="34" charset="0"/>
              </a:rPr>
              <a:t>Identify or write SLOs.</a:t>
            </a:r>
          </a:p>
          <a:p>
            <a:pPr marL="342900" indent="-342900" defTabSz="685800">
              <a:buFont typeface="Arial" panose="020B0604020202020204" pitchFamily="34" charset="0"/>
              <a:buChar char="•"/>
            </a:pPr>
            <a:r>
              <a:rPr lang="en-US" sz="2100" dirty="0">
                <a:solidFill>
                  <a:srgbClr val="0070C0"/>
                </a:solidFill>
                <a:latin typeface="Arial" panose="020B0604020202020204" pitchFamily="34" charset="0"/>
                <a:cs typeface="Arial" panose="020B0604020202020204" pitchFamily="34" charset="0"/>
              </a:rPr>
              <a:t>Simultaneously approach S&amp;T from two approaches.</a:t>
            </a:r>
          </a:p>
          <a:p>
            <a:pPr marL="685800" lvl="1" indent="-342900" defTabSz="685800">
              <a:buFont typeface="Courier New" panose="02070309020205020404" pitchFamily="49" charset="0"/>
              <a:buChar char="o"/>
            </a:pPr>
            <a:r>
              <a:rPr lang="en-US" sz="2100" dirty="0">
                <a:solidFill>
                  <a:srgbClr val="FF0000"/>
                </a:solidFill>
                <a:latin typeface="Arial" panose="020B0604020202020204" pitchFamily="34" charset="0"/>
                <a:cs typeface="Arial" panose="020B0604020202020204" pitchFamily="34" charset="0"/>
              </a:rPr>
              <a:t>Unify current requirements and map to SLOs.</a:t>
            </a:r>
          </a:p>
          <a:p>
            <a:pPr marL="685800" lvl="1" indent="-342900" defTabSz="685800">
              <a:buFont typeface="Courier New" panose="02070309020205020404" pitchFamily="49" charset="0"/>
              <a:buChar char="o"/>
            </a:pPr>
            <a:r>
              <a:rPr lang="en-US" sz="2100" dirty="0">
                <a:solidFill>
                  <a:srgbClr val="FF0000"/>
                </a:solidFill>
                <a:latin typeface="Arial" panose="020B0604020202020204" pitchFamily="34" charset="0"/>
                <a:cs typeface="Arial" panose="020B0604020202020204" pitchFamily="34" charset="0"/>
              </a:rPr>
              <a:t>Create requirements beginning from SLOs.</a:t>
            </a:r>
          </a:p>
          <a:p>
            <a:pPr marL="342900" indent="-342900" defTabSz="685800">
              <a:buFont typeface="Arial" panose="020B0604020202020204" pitchFamily="34" charset="0"/>
              <a:buChar char="•"/>
            </a:pPr>
            <a:r>
              <a:rPr lang="en-US" sz="2100" dirty="0">
                <a:solidFill>
                  <a:srgbClr val="0070C0"/>
                </a:solidFill>
                <a:latin typeface="Arial" panose="020B0604020202020204" pitchFamily="34" charset="0"/>
                <a:cs typeface="Arial" panose="020B0604020202020204" pitchFamily="34" charset="0"/>
              </a:rPr>
              <a:t>Educate and involve stakeholders.</a:t>
            </a:r>
          </a:p>
        </p:txBody>
      </p:sp>
    </p:spTree>
    <p:extLst>
      <p:ext uri="{BB962C8B-B14F-4D97-AF65-F5344CB8AC3E}">
        <p14:creationId xmlns:p14="http://schemas.microsoft.com/office/powerpoint/2010/main" val="2048747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200150"/>
            <a:ext cx="8229600" cy="1708160"/>
          </a:xfrm>
          <a:prstGeom prst="rect">
            <a:avLst/>
          </a:prstGeom>
          <a:noFill/>
        </p:spPr>
        <p:txBody>
          <a:bodyPr wrap="square" rtlCol="0">
            <a:spAutoFit/>
          </a:bodyPr>
          <a:lstStyle/>
          <a:p>
            <a:pPr algn="ctr" defTabSz="685800"/>
            <a:r>
              <a:rPr lang="en-US" sz="2100" b="1" dirty="0">
                <a:solidFill>
                  <a:prstClr val="black"/>
                </a:solidFill>
                <a:latin typeface="Arial" panose="020B0604020202020204" pitchFamily="34" charset="0"/>
                <a:cs typeface="Arial" panose="020B0604020202020204" pitchFamily="34" charset="0"/>
              </a:rPr>
              <a:t>Committee Progress</a:t>
            </a:r>
          </a:p>
          <a:p>
            <a:pPr algn="ctr" defTabSz="685800"/>
            <a:r>
              <a:rPr lang="en-US" sz="2100" b="1" dirty="0">
                <a:solidFill>
                  <a:prstClr val="black"/>
                </a:solidFill>
                <a:latin typeface="Arial" panose="020B0604020202020204" pitchFamily="34" charset="0"/>
                <a:cs typeface="Arial" panose="020B0604020202020204" pitchFamily="34" charset="0"/>
              </a:rPr>
              <a:t>A few issues</a:t>
            </a:r>
          </a:p>
          <a:p>
            <a:pPr algn="ctr" defTabSz="685800"/>
            <a:endParaRPr lang="en-US" sz="2100" b="1" dirty="0">
              <a:solidFill>
                <a:prstClr val="black"/>
              </a:solidFill>
              <a:latin typeface="Arial" panose="020B0604020202020204" pitchFamily="34" charset="0"/>
              <a:cs typeface="Arial" panose="020B0604020202020204" pitchFamily="34" charset="0"/>
            </a:endParaRPr>
          </a:p>
          <a:p>
            <a:pPr defTabSz="685800"/>
            <a:r>
              <a:rPr lang="en-US" sz="2100" dirty="0">
                <a:solidFill>
                  <a:srgbClr val="0070C0"/>
                </a:solidFill>
                <a:latin typeface="Arial" panose="020B0604020202020204" pitchFamily="34" charset="0"/>
                <a:cs typeface="Arial" panose="020B0604020202020204" pitchFamily="34" charset="0"/>
              </a:rPr>
              <a:t>What is General Education?</a:t>
            </a:r>
          </a:p>
          <a:p>
            <a:pPr algn="ctr" defTabSz="685800"/>
            <a:r>
              <a:rPr lang="en-US" sz="2100" dirty="0">
                <a:solidFill>
                  <a:prstClr val="black"/>
                </a:solidFill>
                <a:latin typeface="Arial" panose="020B0604020202020204" pitchFamily="34" charset="0"/>
                <a:cs typeface="Arial" panose="020B0604020202020204" pitchFamily="34" charset="0"/>
              </a:rPr>
              <a:t>Where will S&amp;T be on the continuum?</a:t>
            </a:r>
          </a:p>
        </p:txBody>
      </p:sp>
      <p:sp>
        <p:nvSpPr>
          <p:cNvPr id="2" name="TextBox 1"/>
          <p:cNvSpPr txBox="1"/>
          <p:nvPr/>
        </p:nvSpPr>
        <p:spPr>
          <a:xfrm>
            <a:off x="114300" y="3600450"/>
            <a:ext cx="2571750" cy="2354491"/>
          </a:xfrm>
          <a:prstGeom prst="rect">
            <a:avLst/>
          </a:prstGeom>
          <a:noFill/>
        </p:spPr>
        <p:txBody>
          <a:bodyPr wrap="square" rtlCol="0">
            <a:spAutoFit/>
          </a:bodyPr>
          <a:lstStyle/>
          <a:p>
            <a:pPr algn="ctr" defTabSz="685800"/>
            <a:r>
              <a:rPr lang="en-US" sz="2100" dirty="0">
                <a:solidFill>
                  <a:prstClr val="black"/>
                </a:solidFill>
                <a:latin typeface="Calibri" panose="020F0502020204030204"/>
              </a:rPr>
              <a:t>Content-focused</a:t>
            </a:r>
          </a:p>
          <a:p>
            <a:pPr algn="ctr" defTabSz="685800"/>
            <a:r>
              <a:rPr lang="en-US" sz="2100" dirty="0">
                <a:solidFill>
                  <a:srgbClr val="FF0000"/>
                </a:solidFill>
                <a:latin typeface="Calibri" panose="020F0502020204030204"/>
              </a:rPr>
              <a:t>A set of introductory courses across the disciplines without</a:t>
            </a:r>
          </a:p>
          <a:p>
            <a:pPr algn="ctr" defTabSz="685800"/>
            <a:r>
              <a:rPr lang="en-US" sz="2100" dirty="0">
                <a:solidFill>
                  <a:srgbClr val="FF0000"/>
                </a:solidFill>
                <a:latin typeface="Calibri" panose="020F0502020204030204"/>
              </a:rPr>
              <a:t>identifying specific skills to be developed.</a:t>
            </a:r>
          </a:p>
        </p:txBody>
      </p:sp>
      <p:cxnSp>
        <p:nvCxnSpPr>
          <p:cNvPr id="5" name="Straight Connector 4"/>
          <p:cNvCxnSpPr/>
          <p:nvPr/>
        </p:nvCxnSpPr>
        <p:spPr>
          <a:xfrm>
            <a:off x="457200" y="3257550"/>
            <a:ext cx="8229600" cy="0"/>
          </a:xfrm>
          <a:prstGeom prst="line">
            <a:avLst/>
          </a:prstGeom>
          <a:ln w="76200">
            <a:headEnd type="oval" w="lg" len="lg"/>
            <a:tailEnd type="oval" w="lg" len="lg"/>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6115050" y="3600450"/>
            <a:ext cx="2914650" cy="2031325"/>
          </a:xfrm>
          <a:prstGeom prst="rect">
            <a:avLst/>
          </a:prstGeom>
          <a:noFill/>
        </p:spPr>
        <p:txBody>
          <a:bodyPr wrap="square" rtlCol="0">
            <a:spAutoFit/>
          </a:bodyPr>
          <a:lstStyle/>
          <a:p>
            <a:pPr algn="ctr" defTabSz="685800"/>
            <a:r>
              <a:rPr lang="en-US" sz="2100" dirty="0">
                <a:solidFill>
                  <a:prstClr val="black"/>
                </a:solidFill>
                <a:latin typeface="Calibri" panose="020F0502020204030204"/>
              </a:rPr>
              <a:t>Skill-focused</a:t>
            </a:r>
          </a:p>
          <a:p>
            <a:pPr algn="ctr" defTabSz="685800"/>
            <a:r>
              <a:rPr lang="en-US" sz="2100" dirty="0">
                <a:solidFill>
                  <a:srgbClr val="FF0000"/>
                </a:solidFill>
                <a:latin typeface="Calibri" panose="020F0502020204030204"/>
              </a:rPr>
              <a:t>A program addressing a set of skills to be developed without identifying specific knowledge to be learned</a:t>
            </a:r>
          </a:p>
        </p:txBody>
      </p:sp>
      <p:sp>
        <p:nvSpPr>
          <p:cNvPr id="7" name="TextBox 6"/>
          <p:cNvSpPr txBox="1"/>
          <p:nvPr/>
        </p:nvSpPr>
        <p:spPr>
          <a:xfrm>
            <a:off x="2686050" y="3429000"/>
            <a:ext cx="3600450" cy="738664"/>
          </a:xfrm>
          <a:prstGeom prst="rect">
            <a:avLst/>
          </a:prstGeom>
          <a:noFill/>
        </p:spPr>
        <p:txBody>
          <a:bodyPr wrap="square" rtlCol="0">
            <a:spAutoFit/>
          </a:bodyPr>
          <a:lstStyle/>
          <a:p>
            <a:pPr algn="ctr" defTabSz="685800"/>
            <a:r>
              <a:rPr lang="en-US" sz="2100" dirty="0">
                <a:solidFill>
                  <a:srgbClr val="00B050"/>
                </a:solidFill>
                <a:latin typeface="Arial" panose="020B0604020202020204" pitchFamily="34" charset="0"/>
                <a:cs typeface="Arial" panose="020B0604020202020204" pitchFamily="34" charset="0"/>
              </a:rPr>
              <a:t>Could be a mix of content and skill-focused SLOs</a:t>
            </a:r>
          </a:p>
        </p:txBody>
      </p:sp>
    </p:spTree>
    <p:extLst>
      <p:ext uri="{BB962C8B-B14F-4D97-AF65-F5344CB8AC3E}">
        <p14:creationId xmlns:p14="http://schemas.microsoft.com/office/powerpoint/2010/main" val="222927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200150"/>
            <a:ext cx="8229600" cy="3647152"/>
          </a:xfrm>
          <a:prstGeom prst="rect">
            <a:avLst/>
          </a:prstGeom>
          <a:noFill/>
        </p:spPr>
        <p:txBody>
          <a:bodyPr wrap="square" rtlCol="0">
            <a:spAutoFit/>
          </a:bodyPr>
          <a:lstStyle/>
          <a:p>
            <a:pPr algn="ctr" defTabSz="685800"/>
            <a:r>
              <a:rPr lang="en-US" sz="2100" b="1" dirty="0">
                <a:solidFill>
                  <a:prstClr val="black"/>
                </a:solidFill>
                <a:latin typeface="Arial" panose="020B0604020202020204" pitchFamily="34" charset="0"/>
                <a:cs typeface="Arial" panose="020B0604020202020204" pitchFamily="34" charset="0"/>
              </a:rPr>
              <a:t>Committee Progress</a:t>
            </a:r>
          </a:p>
          <a:p>
            <a:pPr algn="ctr" defTabSz="685800"/>
            <a:r>
              <a:rPr lang="en-US" sz="2100" b="1" dirty="0">
                <a:solidFill>
                  <a:prstClr val="black"/>
                </a:solidFill>
                <a:latin typeface="Arial" panose="020B0604020202020204" pitchFamily="34" charset="0"/>
                <a:cs typeface="Arial" panose="020B0604020202020204" pitchFamily="34" charset="0"/>
              </a:rPr>
              <a:t>A few issues</a:t>
            </a:r>
          </a:p>
          <a:p>
            <a:pPr algn="ctr" defTabSz="685800"/>
            <a:endParaRPr lang="en-US" sz="2100" b="1" dirty="0">
              <a:solidFill>
                <a:prstClr val="black"/>
              </a:solidFill>
              <a:latin typeface="Arial" panose="020B0604020202020204" pitchFamily="34" charset="0"/>
              <a:cs typeface="Arial" panose="020B0604020202020204" pitchFamily="34" charset="0"/>
            </a:endParaRPr>
          </a:p>
          <a:p>
            <a:pPr defTabSz="685800"/>
            <a:r>
              <a:rPr lang="en-US" sz="2100" dirty="0">
                <a:solidFill>
                  <a:srgbClr val="0070C0"/>
                </a:solidFill>
                <a:latin typeface="Arial" panose="020B0604020202020204" pitchFamily="34" charset="0"/>
                <a:cs typeface="Arial" panose="020B0604020202020204" pitchFamily="34" charset="0"/>
              </a:rPr>
              <a:t>What is General Education?</a:t>
            </a:r>
          </a:p>
          <a:p>
            <a:pPr algn="ctr" defTabSz="685800"/>
            <a:endParaRPr lang="en-US" sz="2100" dirty="0">
              <a:solidFill>
                <a:srgbClr val="0070C0"/>
              </a:solidFill>
              <a:latin typeface="Arial" panose="020B0604020202020204" pitchFamily="34" charset="0"/>
              <a:cs typeface="Arial" panose="020B0604020202020204" pitchFamily="34" charset="0"/>
            </a:endParaRPr>
          </a:p>
          <a:p>
            <a:pPr defTabSz="685800"/>
            <a:r>
              <a:rPr lang="en-US" sz="2100" dirty="0">
                <a:solidFill>
                  <a:prstClr val="black"/>
                </a:solidFill>
                <a:latin typeface="Arial" panose="020B0604020202020204" pitchFamily="34" charset="0"/>
                <a:cs typeface="Arial" panose="020B0604020202020204" pitchFamily="34" charset="0"/>
              </a:rPr>
              <a:t>Does general education only address introductory information and skills?</a:t>
            </a:r>
          </a:p>
          <a:p>
            <a:pPr defTabSz="685800"/>
            <a:endParaRPr lang="en-US" sz="2100" dirty="0">
              <a:solidFill>
                <a:prstClr val="black"/>
              </a:solidFill>
              <a:latin typeface="Arial" panose="020B0604020202020204" pitchFamily="34" charset="0"/>
              <a:cs typeface="Arial" panose="020B0604020202020204" pitchFamily="34" charset="0"/>
            </a:endParaRPr>
          </a:p>
          <a:p>
            <a:pPr defTabSz="685800"/>
            <a:r>
              <a:rPr lang="en-US" sz="2100" dirty="0">
                <a:solidFill>
                  <a:prstClr val="black"/>
                </a:solidFill>
                <a:latin typeface="Arial" panose="020B0604020202020204" pitchFamily="34" charset="0"/>
                <a:cs typeface="Arial" panose="020B0604020202020204" pitchFamily="34" charset="0"/>
              </a:rPr>
              <a:t>Can SLOs address cross-disciplinary learning and synthesis that are addressed in upper level courses?  (i.e. program capstone courses)</a:t>
            </a:r>
          </a:p>
        </p:txBody>
      </p:sp>
    </p:spTree>
    <p:extLst>
      <p:ext uri="{BB962C8B-B14F-4D97-AF65-F5344CB8AC3E}">
        <p14:creationId xmlns:p14="http://schemas.microsoft.com/office/powerpoint/2010/main" val="3864869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200150"/>
            <a:ext cx="8229600" cy="3000821"/>
          </a:xfrm>
          <a:prstGeom prst="rect">
            <a:avLst/>
          </a:prstGeom>
          <a:noFill/>
        </p:spPr>
        <p:txBody>
          <a:bodyPr wrap="square" rtlCol="0">
            <a:spAutoFit/>
          </a:bodyPr>
          <a:lstStyle/>
          <a:p>
            <a:pPr algn="ctr" defTabSz="685800"/>
            <a:r>
              <a:rPr lang="en-US" sz="2100" b="1" dirty="0">
                <a:solidFill>
                  <a:prstClr val="black"/>
                </a:solidFill>
                <a:latin typeface="Arial" panose="020B0604020202020204" pitchFamily="34" charset="0"/>
                <a:cs typeface="Arial" panose="020B0604020202020204" pitchFamily="34" charset="0"/>
              </a:rPr>
              <a:t>Committee Progress</a:t>
            </a:r>
          </a:p>
          <a:p>
            <a:pPr algn="ctr" defTabSz="685800"/>
            <a:r>
              <a:rPr lang="en-US" sz="2100" b="1" dirty="0">
                <a:solidFill>
                  <a:prstClr val="black"/>
                </a:solidFill>
                <a:latin typeface="Arial" panose="020B0604020202020204" pitchFamily="34" charset="0"/>
                <a:cs typeface="Arial" panose="020B0604020202020204" pitchFamily="34" charset="0"/>
              </a:rPr>
              <a:t>A few issues</a:t>
            </a:r>
          </a:p>
          <a:p>
            <a:pPr algn="ctr" defTabSz="685800"/>
            <a:endParaRPr lang="en-US" sz="2100" b="1" dirty="0">
              <a:solidFill>
                <a:prstClr val="black"/>
              </a:solidFill>
              <a:latin typeface="Arial" panose="020B0604020202020204" pitchFamily="34" charset="0"/>
              <a:cs typeface="Arial" panose="020B0604020202020204" pitchFamily="34" charset="0"/>
            </a:endParaRPr>
          </a:p>
          <a:p>
            <a:pPr defTabSz="685800"/>
            <a:r>
              <a:rPr lang="en-US" sz="2100" dirty="0">
                <a:solidFill>
                  <a:srgbClr val="0070C0"/>
                </a:solidFill>
                <a:latin typeface="Arial" panose="020B0604020202020204" pitchFamily="34" charset="0"/>
                <a:cs typeface="Arial" panose="020B0604020202020204" pitchFamily="34" charset="0"/>
              </a:rPr>
              <a:t>How do general education SLOs relate to other SLOs?</a:t>
            </a:r>
          </a:p>
          <a:p>
            <a:pPr marL="342900" indent="-342900" defTabSz="685800">
              <a:buFont typeface="Arial" panose="020B0604020202020204" pitchFamily="34" charset="0"/>
              <a:buChar char="•"/>
            </a:pPr>
            <a:r>
              <a:rPr lang="en-US" sz="2100" dirty="0">
                <a:solidFill>
                  <a:prstClr val="black"/>
                </a:solidFill>
                <a:latin typeface="Arial" panose="020B0604020202020204" pitchFamily="34" charset="0"/>
                <a:cs typeface="Arial" panose="020B0604020202020204" pitchFamily="34" charset="0"/>
              </a:rPr>
              <a:t>Undergraduate SLOs</a:t>
            </a:r>
          </a:p>
          <a:p>
            <a:pPr marL="342900" indent="-342900" defTabSz="685800">
              <a:buFont typeface="Arial" panose="020B0604020202020204" pitchFamily="34" charset="0"/>
              <a:buChar char="•"/>
            </a:pPr>
            <a:r>
              <a:rPr lang="en-US" sz="2100" dirty="0">
                <a:solidFill>
                  <a:prstClr val="black"/>
                </a:solidFill>
                <a:latin typeface="Arial" panose="020B0604020202020204" pitchFamily="34" charset="0"/>
                <a:cs typeface="Arial" panose="020B0604020202020204" pitchFamily="34" charset="0"/>
              </a:rPr>
              <a:t>Program-specific SLOs</a:t>
            </a:r>
          </a:p>
          <a:p>
            <a:pPr marL="342900" indent="-342900" defTabSz="685800">
              <a:buFont typeface="Arial" panose="020B0604020202020204" pitchFamily="34" charset="0"/>
              <a:buChar char="•"/>
            </a:pPr>
            <a:endParaRPr lang="en-US" sz="2100" dirty="0">
              <a:solidFill>
                <a:srgbClr val="0070C0"/>
              </a:solidFill>
              <a:latin typeface="Arial" panose="020B0604020202020204" pitchFamily="34" charset="0"/>
              <a:cs typeface="Arial" panose="020B0604020202020204" pitchFamily="34" charset="0"/>
            </a:endParaRPr>
          </a:p>
          <a:p>
            <a:pPr defTabSz="685800"/>
            <a:r>
              <a:rPr lang="en-US" sz="2100" dirty="0">
                <a:solidFill>
                  <a:srgbClr val="0070C0"/>
                </a:solidFill>
                <a:latin typeface="Arial" panose="020B0604020202020204" pitchFamily="34" charset="0"/>
                <a:cs typeface="Arial" panose="020B0604020202020204" pitchFamily="34" charset="0"/>
              </a:rPr>
              <a:t>Can a program course simultaneously satisfy both general education and program-specific SLOs?</a:t>
            </a:r>
          </a:p>
        </p:txBody>
      </p:sp>
    </p:spTree>
    <p:extLst>
      <p:ext uri="{BB962C8B-B14F-4D97-AF65-F5344CB8AC3E}">
        <p14:creationId xmlns:p14="http://schemas.microsoft.com/office/powerpoint/2010/main" val="2671638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686050"/>
            <a:ext cx="8197114" cy="3557587"/>
          </a:xfrm>
        </p:spPr>
        <p:txBody>
          <a:bodyPr/>
          <a:lstStyle/>
          <a:p>
            <a:pPr marL="6350" indent="-6350" defTabSz="685800">
              <a:buFont typeface="+mj-lt"/>
              <a:buAutoNum type="romanUcPeriod"/>
            </a:pPr>
            <a:r>
              <a:rPr lang="en-US" sz="3600" dirty="0" smtClean="0">
                <a:latin typeface="Orgon Slab" panose="02000503000000020004" pitchFamily="50" charset="0"/>
              </a:rPr>
              <a:t> 	Call to Order and Roll Call</a:t>
            </a:r>
          </a:p>
          <a:p>
            <a:pPr marL="6350" lvl="0" indent="-635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K. Homan, Secretary</a:t>
            </a:r>
          </a:p>
        </p:txBody>
      </p:sp>
      <p:sp>
        <p:nvSpPr>
          <p:cNvPr id="4" name="Text Placeholder 3"/>
          <p:cNvSpPr>
            <a:spLocks noGrp="1"/>
          </p:cNvSpPr>
          <p:nvPr>
            <p:ph type="body" sz="quarter" idx="12"/>
          </p:nvPr>
        </p:nvSpPr>
        <p:spPr>
          <a:xfrm>
            <a:off x="510790" y="1911737"/>
            <a:ext cx="8184662" cy="585208"/>
          </a:xfrm>
        </p:spPr>
        <p:txBody>
          <a:bodyPr>
            <a:noAutofit/>
          </a:bodyPr>
          <a:lstStyle/>
          <a:p>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5" name="Slide Number Placeholder 4"/>
          <p:cNvSpPr>
            <a:spLocks noGrp="1"/>
          </p:cNvSpPr>
          <p:nvPr>
            <p:ph type="sldNum" sz="quarter" idx="14"/>
          </p:nvPr>
        </p:nvSpPr>
        <p:spPr/>
        <p:txBody>
          <a:bodyPr/>
          <a:lstStyle/>
          <a:p>
            <a:fld id="{7E03178D-84EE-4CB8-A279-6A93DE17BCD8}" type="slidenum">
              <a:rPr lang="en-US" smtClean="0"/>
              <a:t>2</a:t>
            </a:fld>
            <a:endParaRPr lang="en-US" dirty="0"/>
          </a:p>
        </p:txBody>
      </p:sp>
    </p:spTree>
    <p:extLst>
      <p:ext uri="{BB962C8B-B14F-4D97-AF65-F5344CB8AC3E}">
        <p14:creationId xmlns:p14="http://schemas.microsoft.com/office/powerpoint/2010/main" val="2709601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200150"/>
            <a:ext cx="8229600" cy="4616648"/>
          </a:xfrm>
          <a:prstGeom prst="rect">
            <a:avLst/>
          </a:prstGeom>
          <a:noFill/>
        </p:spPr>
        <p:txBody>
          <a:bodyPr wrap="square" rtlCol="0">
            <a:spAutoFit/>
          </a:bodyPr>
          <a:lstStyle/>
          <a:p>
            <a:pPr algn="ctr" defTabSz="685800"/>
            <a:r>
              <a:rPr lang="en-US" sz="2100" b="1" dirty="0">
                <a:solidFill>
                  <a:prstClr val="black"/>
                </a:solidFill>
                <a:latin typeface="Arial" panose="020B0604020202020204" pitchFamily="34" charset="0"/>
                <a:cs typeface="Arial" panose="020B0604020202020204" pitchFamily="34" charset="0"/>
              </a:rPr>
              <a:t>Committee Progress</a:t>
            </a:r>
          </a:p>
          <a:p>
            <a:pPr algn="ctr" defTabSz="685800"/>
            <a:r>
              <a:rPr lang="en-US" sz="2100" b="1" dirty="0">
                <a:solidFill>
                  <a:prstClr val="black"/>
                </a:solidFill>
                <a:latin typeface="Arial" panose="020B0604020202020204" pitchFamily="34" charset="0"/>
                <a:cs typeface="Arial" panose="020B0604020202020204" pitchFamily="34" charset="0"/>
              </a:rPr>
              <a:t>A few details</a:t>
            </a:r>
          </a:p>
          <a:p>
            <a:pPr algn="ctr" defTabSz="685800"/>
            <a:endParaRPr lang="en-US" sz="2100" b="1" dirty="0">
              <a:solidFill>
                <a:prstClr val="black"/>
              </a:solidFill>
              <a:latin typeface="Arial" panose="020B0604020202020204" pitchFamily="34" charset="0"/>
              <a:cs typeface="Arial" panose="020B0604020202020204" pitchFamily="34" charset="0"/>
            </a:endParaRPr>
          </a:p>
          <a:p>
            <a:pPr marL="342900" indent="-342900" defTabSz="685800">
              <a:buFont typeface="Arial" panose="020B0604020202020204" pitchFamily="34" charset="0"/>
              <a:buChar char="•"/>
            </a:pPr>
            <a:r>
              <a:rPr lang="en-US" sz="2100" dirty="0">
                <a:solidFill>
                  <a:srgbClr val="0070C0"/>
                </a:solidFill>
                <a:latin typeface="Arial" panose="020B0604020202020204" pitchFamily="34" charset="0"/>
                <a:cs typeface="Arial" panose="020B0604020202020204" pitchFamily="34" charset="0"/>
              </a:rPr>
              <a:t>Chair attended AAC&amp;U conference on General Education, Pedagogy, and Assessment.  Reports provided to committee.</a:t>
            </a:r>
          </a:p>
          <a:p>
            <a:pPr marL="342900" indent="-342900" defTabSz="685800">
              <a:buFont typeface="Arial" panose="020B0604020202020204" pitchFamily="34" charset="0"/>
              <a:buChar char="•"/>
            </a:pPr>
            <a:r>
              <a:rPr lang="en-US" sz="2100" dirty="0">
                <a:solidFill>
                  <a:srgbClr val="FF0000"/>
                </a:solidFill>
                <a:latin typeface="Arial" panose="020B0604020202020204" pitchFamily="34" charset="0"/>
                <a:cs typeface="Arial" panose="020B0604020202020204" pitchFamily="34" charset="0"/>
              </a:rPr>
              <a:t>Subcommittees chaired by Petra DeWitt and Ralph </a:t>
            </a:r>
            <a:r>
              <a:rPr lang="en-US" sz="2100" dirty="0" err="1">
                <a:solidFill>
                  <a:srgbClr val="FF0000"/>
                </a:solidFill>
                <a:latin typeface="Arial" panose="020B0604020202020204" pitchFamily="34" charset="0"/>
                <a:cs typeface="Arial" panose="020B0604020202020204" pitchFamily="34" charset="0"/>
              </a:rPr>
              <a:t>Flori</a:t>
            </a:r>
            <a:r>
              <a:rPr lang="en-US" sz="2100" dirty="0">
                <a:solidFill>
                  <a:srgbClr val="FF0000"/>
                </a:solidFill>
                <a:latin typeface="Arial" panose="020B0604020202020204" pitchFamily="34" charset="0"/>
                <a:cs typeface="Arial" panose="020B0604020202020204" pitchFamily="34" charset="0"/>
              </a:rPr>
              <a:t> have been studying the current college requirements, unifying the requirements and mapping them to SLOs.</a:t>
            </a:r>
          </a:p>
          <a:p>
            <a:pPr marL="342900" indent="-342900" defTabSz="685800">
              <a:buFont typeface="Arial" panose="020B0604020202020204" pitchFamily="34" charset="0"/>
              <a:buChar char="•"/>
            </a:pPr>
            <a:r>
              <a:rPr lang="en-US" sz="2100" dirty="0">
                <a:solidFill>
                  <a:srgbClr val="0070C0"/>
                </a:solidFill>
                <a:latin typeface="Arial" panose="020B0604020202020204" pitchFamily="34" charset="0"/>
                <a:cs typeface="Arial" panose="020B0604020202020204" pitchFamily="34" charset="0"/>
              </a:rPr>
              <a:t>Subcommittee chaired by Rainer Glaser is exploring possible sets of SLOs.</a:t>
            </a:r>
          </a:p>
          <a:p>
            <a:pPr marL="342900" indent="-342900" defTabSz="685800">
              <a:buFont typeface="Arial" panose="020B0604020202020204" pitchFamily="34" charset="0"/>
              <a:buChar char="•"/>
            </a:pPr>
            <a:r>
              <a:rPr lang="en-US" sz="2100" dirty="0">
                <a:solidFill>
                  <a:srgbClr val="FF0000"/>
                </a:solidFill>
                <a:latin typeface="Arial" panose="020B0604020202020204" pitchFamily="34" charset="0"/>
                <a:cs typeface="Arial" panose="020B0604020202020204" pitchFamily="34" charset="0"/>
              </a:rPr>
              <a:t>A three year development and implementation would be fast.  S&amp;T has HLC Interim Report May 31, 2021.</a:t>
            </a:r>
          </a:p>
          <a:p>
            <a:pPr marL="342900" indent="-342900" defTabSz="685800">
              <a:buFont typeface="Arial" panose="020B0604020202020204" pitchFamily="34" charset="0"/>
              <a:buChar char="•"/>
            </a:pPr>
            <a:r>
              <a:rPr lang="en-US" sz="2100" dirty="0">
                <a:solidFill>
                  <a:srgbClr val="0070C0"/>
                </a:solidFill>
                <a:latin typeface="Arial" panose="020B0604020202020204" pitchFamily="34" charset="0"/>
                <a:cs typeface="Arial" panose="020B0604020202020204" pitchFamily="34" charset="0"/>
              </a:rPr>
              <a:t>Ongoing review and assessment of general education will likely require additional resources.</a:t>
            </a:r>
          </a:p>
        </p:txBody>
      </p:sp>
    </p:spTree>
    <p:extLst>
      <p:ext uri="{BB962C8B-B14F-4D97-AF65-F5344CB8AC3E}">
        <p14:creationId xmlns:p14="http://schemas.microsoft.com/office/powerpoint/2010/main" val="4012858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200151"/>
            <a:ext cx="8229600" cy="4293483"/>
          </a:xfrm>
          <a:prstGeom prst="rect">
            <a:avLst/>
          </a:prstGeom>
          <a:noFill/>
        </p:spPr>
        <p:txBody>
          <a:bodyPr wrap="square" rtlCol="0">
            <a:spAutoFit/>
          </a:bodyPr>
          <a:lstStyle/>
          <a:p>
            <a:pPr algn="ctr" defTabSz="685800"/>
            <a:r>
              <a:rPr lang="en-US" sz="2100" b="1" dirty="0">
                <a:solidFill>
                  <a:prstClr val="black"/>
                </a:solidFill>
                <a:latin typeface="Arial" panose="020B0604020202020204" pitchFamily="34" charset="0"/>
                <a:cs typeface="Arial" panose="020B0604020202020204" pitchFamily="34" charset="0"/>
              </a:rPr>
              <a:t>Committee Progress</a:t>
            </a:r>
          </a:p>
          <a:p>
            <a:pPr algn="ctr" defTabSz="685800"/>
            <a:endParaRPr lang="en-US" sz="2100" dirty="0">
              <a:solidFill>
                <a:srgbClr val="0070C0"/>
              </a:solidFill>
              <a:latin typeface="Arial" panose="020B0604020202020204" pitchFamily="34" charset="0"/>
              <a:cs typeface="Arial" panose="020B0604020202020204" pitchFamily="34" charset="0"/>
            </a:endParaRPr>
          </a:p>
          <a:p>
            <a:pPr marL="342900" indent="-342900" defTabSz="685800">
              <a:buFont typeface="Arial" panose="020B0604020202020204" pitchFamily="34" charset="0"/>
              <a:buChar char="•"/>
            </a:pPr>
            <a:r>
              <a:rPr lang="en-US" sz="2100" dirty="0">
                <a:solidFill>
                  <a:srgbClr val="0070C0"/>
                </a:solidFill>
                <a:latin typeface="Arial" panose="020B0604020202020204" pitchFamily="34" charset="0"/>
                <a:cs typeface="Arial" panose="020B0604020202020204" pitchFamily="34" charset="0"/>
              </a:rPr>
              <a:t>Identify current S&amp;T General Education program.</a:t>
            </a:r>
            <a:endParaRPr lang="en-US" sz="2100" dirty="0">
              <a:solidFill>
                <a:srgbClr val="7030A0"/>
              </a:solidFill>
              <a:latin typeface="Arial" panose="020B0604020202020204" pitchFamily="34" charset="0"/>
              <a:cs typeface="Arial" panose="020B0604020202020204" pitchFamily="34" charset="0"/>
            </a:endParaRPr>
          </a:p>
          <a:p>
            <a:pPr marL="342900" indent="-342900" defTabSz="685800">
              <a:buFont typeface="Arial" panose="020B0604020202020204" pitchFamily="34" charset="0"/>
              <a:buChar char="•"/>
            </a:pPr>
            <a:r>
              <a:rPr lang="en-US" sz="2100" dirty="0">
                <a:solidFill>
                  <a:srgbClr val="0070C0"/>
                </a:solidFill>
                <a:latin typeface="Arial" panose="020B0604020202020204" pitchFamily="34" charset="0"/>
                <a:cs typeface="Arial" panose="020B0604020202020204" pitchFamily="34" charset="0"/>
              </a:rPr>
              <a:t>Learn about general education from external sources.</a:t>
            </a:r>
          </a:p>
          <a:p>
            <a:pPr marL="685800" lvl="1" indent="-342900" defTabSz="685800">
              <a:buFont typeface="Courier New" panose="02070309020205020404" pitchFamily="49" charset="0"/>
              <a:buChar char="o"/>
            </a:pPr>
            <a:r>
              <a:rPr lang="en-US" sz="2100" dirty="0">
                <a:solidFill>
                  <a:srgbClr val="FF0000"/>
                </a:solidFill>
                <a:latin typeface="Arial" panose="020B0604020202020204" pitchFamily="34" charset="0"/>
                <a:cs typeface="Arial" panose="020B0604020202020204" pitchFamily="34" charset="0"/>
              </a:rPr>
              <a:t>HLC</a:t>
            </a:r>
          </a:p>
          <a:p>
            <a:pPr marL="685800" lvl="1" indent="-342900" defTabSz="685800">
              <a:buFont typeface="Courier New" panose="02070309020205020404" pitchFamily="49" charset="0"/>
              <a:buChar char="o"/>
            </a:pPr>
            <a:r>
              <a:rPr lang="en-US" sz="2100" dirty="0">
                <a:solidFill>
                  <a:srgbClr val="FF0000"/>
                </a:solidFill>
                <a:latin typeface="Arial" panose="020B0604020202020204" pitchFamily="34" charset="0"/>
                <a:cs typeface="Arial" panose="020B0604020202020204" pitchFamily="34" charset="0"/>
              </a:rPr>
              <a:t>State of Missouri (CORE 42)</a:t>
            </a:r>
          </a:p>
          <a:p>
            <a:pPr marL="685800" lvl="1" indent="-342900" defTabSz="685800">
              <a:buFont typeface="Courier New" panose="02070309020205020404" pitchFamily="49" charset="0"/>
              <a:buChar char="o"/>
            </a:pPr>
            <a:r>
              <a:rPr lang="en-US" sz="2100" dirty="0">
                <a:solidFill>
                  <a:srgbClr val="FF0000"/>
                </a:solidFill>
                <a:latin typeface="Arial" panose="020B0604020202020204" pitchFamily="34" charset="0"/>
                <a:cs typeface="Arial" panose="020B0604020202020204" pitchFamily="34" charset="0"/>
              </a:rPr>
              <a:t>AAC&amp;U</a:t>
            </a:r>
          </a:p>
          <a:p>
            <a:pPr marL="685800" lvl="1" indent="-342900" defTabSz="685800">
              <a:buFont typeface="Courier New" panose="02070309020205020404" pitchFamily="49" charset="0"/>
              <a:buChar char="o"/>
            </a:pPr>
            <a:r>
              <a:rPr lang="en-US" sz="2100" dirty="0">
                <a:solidFill>
                  <a:srgbClr val="FF0000"/>
                </a:solidFill>
                <a:latin typeface="Arial" panose="020B0604020202020204" pitchFamily="34" charset="0"/>
                <a:cs typeface="Arial" panose="020B0604020202020204" pitchFamily="34" charset="0"/>
              </a:rPr>
              <a:t>Other universities</a:t>
            </a:r>
          </a:p>
          <a:p>
            <a:pPr marL="342900" indent="-342900" defTabSz="685800">
              <a:buFont typeface="Arial" panose="020B0604020202020204" pitchFamily="34" charset="0"/>
              <a:buChar char="•"/>
            </a:pPr>
            <a:r>
              <a:rPr lang="en-US" sz="2100" dirty="0">
                <a:solidFill>
                  <a:srgbClr val="0070C0"/>
                </a:solidFill>
                <a:latin typeface="Arial" panose="020B0604020202020204" pitchFamily="34" charset="0"/>
                <a:cs typeface="Arial" panose="020B0604020202020204" pitchFamily="34" charset="0"/>
              </a:rPr>
              <a:t>Identify or write SLOs.  </a:t>
            </a:r>
            <a:r>
              <a:rPr lang="en-US" sz="2100" b="1" dirty="0">
                <a:solidFill>
                  <a:srgbClr val="00B050"/>
                </a:solidFill>
                <a:latin typeface="Arial" panose="020B0604020202020204" pitchFamily="34" charset="0"/>
                <a:cs typeface="Arial" panose="020B0604020202020204" pitchFamily="34" charset="0"/>
              </a:rPr>
              <a:t>In discussion</a:t>
            </a:r>
          </a:p>
          <a:p>
            <a:pPr marL="342900" indent="-342900" defTabSz="685800">
              <a:buFont typeface="Arial" panose="020B0604020202020204" pitchFamily="34" charset="0"/>
              <a:buChar char="•"/>
            </a:pPr>
            <a:r>
              <a:rPr lang="en-US" sz="2100" dirty="0">
                <a:solidFill>
                  <a:srgbClr val="0070C0"/>
                </a:solidFill>
                <a:latin typeface="Arial" panose="020B0604020202020204" pitchFamily="34" charset="0"/>
                <a:cs typeface="Arial" panose="020B0604020202020204" pitchFamily="34" charset="0"/>
              </a:rPr>
              <a:t>Simultaneously approach S&amp;T from two approaches.</a:t>
            </a:r>
          </a:p>
          <a:p>
            <a:pPr marL="685800" lvl="1" indent="-342900" defTabSz="685800">
              <a:buFont typeface="Courier New" panose="02070309020205020404" pitchFamily="49" charset="0"/>
              <a:buChar char="o"/>
            </a:pPr>
            <a:r>
              <a:rPr lang="en-US" sz="2100" dirty="0">
                <a:solidFill>
                  <a:srgbClr val="FF0000"/>
                </a:solidFill>
                <a:latin typeface="Arial" panose="020B0604020202020204" pitchFamily="34" charset="0"/>
                <a:cs typeface="Arial" panose="020B0604020202020204" pitchFamily="34" charset="0"/>
              </a:rPr>
              <a:t>Unify current requirements and map to SLOs.  </a:t>
            </a:r>
            <a:r>
              <a:rPr lang="en-US" sz="2100" b="1" dirty="0">
                <a:solidFill>
                  <a:srgbClr val="00B050"/>
                </a:solidFill>
                <a:latin typeface="Arial" panose="020B0604020202020204" pitchFamily="34" charset="0"/>
                <a:cs typeface="Arial" panose="020B0604020202020204" pitchFamily="34" charset="0"/>
              </a:rPr>
              <a:t>Much done</a:t>
            </a:r>
            <a:endParaRPr lang="en-US" sz="2100" dirty="0">
              <a:solidFill>
                <a:srgbClr val="FF0000"/>
              </a:solidFill>
              <a:latin typeface="Arial" panose="020B0604020202020204" pitchFamily="34" charset="0"/>
              <a:cs typeface="Arial" panose="020B0604020202020204" pitchFamily="34" charset="0"/>
            </a:endParaRPr>
          </a:p>
          <a:p>
            <a:pPr marL="685800" lvl="1" indent="-342900" defTabSz="685800">
              <a:buFont typeface="Courier New" panose="02070309020205020404" pitchFamily="49" charset="0"/>
              <a:buChar char="o"/>
            </a:pPr>
            <a:r>
              <a:rPr lang="en-US" sz="2100" dirty="0">
                <a:solidFill>
                  <a:srgbClr val="FF0000"/>
                </a:solidFill>
                <a:latin typeface="Arial" panose="020B0604020202020204" pitchFamily="34" charset="0"/>
                <a:cs typeface="Arial" panose="020B0604020202020204" pitchFamily="34" charset="0"/>
              </a:rPr>
              <a:t>Create requirements beginning from SLOs.  </a:t>
            </a:r>
            <a:r>
              <a:rPr lang="en-US" sz="2100" b="1" dirty="0">
                <a:solidFill>
                  <a:srgbClr val="00B050"/>
                </a:solidFill>
                <a:latin typeface="Arial" panose="020B0604020202020204" pitchFamily="34" charset="0"/>
                <a:cs typeface="Arial" panose="020B0604020202020204" pitchFamily="34" charset="0"/>
              </a:rPr>
              <a:t>Waiting on SLOs</a:t>
            </a:r>
          </a:p>
          <a:p>
            <a:pPr marL="342900" indent="-342900" defTabSz="685800">
              <a:buFont typeface="Arial" panose="020B0604020202020204" pitchFamily="34" charset="0"/>
              <a:buChar char="•"/>
            </a:pPr>
            <a:r>
              <a:rPr lang="en-US" sz="2100" dirty="0">
                <a:solidFill>
                  <a:srgbClr val="0070C0"/>
                </a:solidFill>
                <a:latin typeface="Arial" panose="020B0604020202020204" pitchFamily="34" charset="0"/>
                <a:cs typeface="Arial" panose="020B0604020202020204" pitchFamily="34" charset="0"/>
              </a:rPr>
              <a:t>Educate and involve stakeholders.  </a:t>
            </a:r>
            <a:r>
              <a:rPr lang="en-US" sz="2100" b="1" dirty="0">
                <a:solidFill>
                  <a:srgbClr val="00B050"/>
                </a:solidFill>
                <a:latin typeface="Arial" panose="020B0604020202020204" pitchFamily="34" charset="0"/>
                <a:cs typeface="Arial" panose="020B0604020202020204" pitchFamily="34" charset="0"/>
              </a:rPr>
              <a:t>Very little done</a:t>
            </a:r>
          </a:p>
        </p:txBody>
      </p:sp>
      <p:sp>
        <p:nvSpPr>
          <p:cNvPr id="3" name="TextBox 2"/>
          <p:cNvSpPr txBox="1"/>
          <p:nvPr/>
        </p:nvSpPr>
        <p:spPr>
          <a:xfrm>
            <a:off x="6629400" y="1714500"/>
            <a:ext cx="731555" cy="784830"/>
          </a:xfrm>
          <a:prstGeom prst="rect">
            <a:avLst/>
          </a:prstGeom>
          <a:noFill/>
        </p:spPr>
        <p:txBody>
          <a:bodyPr wrap="square" rtlCol="0">
            <a:spAutoFit/>
          </a:bodyPr>
          <a:lstStyle/>
          <a:p>
            <a:pPr defTabSz="685800"/>
            <a:r>
              <a:rPr lang="en-US" sz="4500" dirty="0">
                <a:solidFill>
                  <a:srgbClr val="00B050"/>
                </a:solidFill>
                <a:latin typeface="Calibri" panose="020F0502020204030204"/>
                <a:sym typeface="Wingdings" panose="05000000000000000000" pitchFamily="2" charset="2"/>
              </a:rPr>
              <a:t></a:t>
            </a:r>
            <a:endParaRPr lang="en-US" sz="4500" dirty="0">
              <a:solidFill>
                <a:srgbClr val="00B050"/>
              </a:solidFill>
              <a:latin typeface="Calibri" panose="020F0502020204030204"/>
            </a:endParaRPr>
          </a:p>
        </p:txBody>
      </p:sp>
      <p:sp>
        <p:nvSpPr>
          <p:cNvPr id="5" name="TextBox 4"/>
          <p:cNvSpPr txBox="1"/>
          <p:nvPr/>
        </p:nvSpPr>
        <p:spPr>
          <a:xfrm>
            <a:off x="7143750" y="2057400"/>
            <a:ext cx="731555" cy="784830"/>
          </a:xfrm>
          <a:prstGeom prst="rect">
            <a:avLst/>
          </a:prstGeom>
          <a:noFill/>
        </p:spPr>
        <p:txBody>
          <a:bodyPr wrap="square" rtlCol="0">
            <a:spAutoFit/>
          </a:bodyPr>
          <a:lstStyle/>
          <a:p>
            <a:pPr defTabSz="685800"/>
            <a:r>
              <a:rPr lang="en-US" sz="4500" dirty="0">
                <a:solidFill>
                  <a:srgbClr val="00B050"/>
                </a:solidFill>
                <a:latin typeface="Calibri" panose="020F0502020204030204"/>
                <a:sym typeface="Wingdings" panose="05000000000000000000" pitchFamily="2" charset="2"/>
              </a:rPr>
              <a:t></a:t>
            </a:r>
            <a:endParaRPr lang="en-US" sz="4500" dirty="0">
              <a:solidFill>
                <a:srgbClr val="00B050"/>
              </a:solidFill>
              <a:latin typeface="Calibri" panose="020F0502020204030204"/>
            </a:endParaRPr>
          </a:p>
        </p:txBody>
      </p:sp>
    </p:spTree>
    <p:extLst>
      <p:ext uri="{BB962C8B-B14F-4D97-AF65-F5344CB8AC3E}">
        <p14:creationId xmlns:p14="http://schemas.microsoft.com/office/powerpoint/2010/main" val="1049556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605087"/>
            <a:ext cx="8197114" cy="4463159"/>
          </a:xfrm>
        </p:spPr>
        <p:txBody>
          <a:bodyPr/>
          <a:lstStyle/>
          <a:p>
            <a:pPr marL="0" indent="0" defTabSz="857250">
              <a:buNone/>
            </a:pPr>
            <a:r>
              <a:rPr lang="en-US" sz="3600" dirty="0" smtClean="0">
                <a:latin typeface="Orgon Slab" panose="02000503000000020004" pitchFamily="50" charset="0"/>
              </a:rPr>
              <a:t>IV.	</a:t>
            </a:r>
            <a:r>
              <a:rPr lang="en-US" sz="3600" dirty="0">
                <a:latin typeface="Orgon Slab" panose="02000503000000020004" pitchFamily="50" charset="0"/>
              </a:rPr>
              <a:t>President’s </a:t>
            </a:r>
            <a:r>
              <a:rPr lang="en-US" sz="3600" dirty="0" smtClean="0">
                <a:latin typeface="Orgon Slab" panose="02000503000000020004" pitchFamily="50" charset="0"/>
              </a:rPr>
              <a:t>Report</a:t>
            </a:r>
          </a:p>
          <a:p>
            <a:pPr marL="0" indent="0" defTabSz="857250">
              <a:buNone/>
            </a:pPr>
            <a:r>
              <a:rPr lang="en-US" sz="3600" b="1" dirty="0" smtClean="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S. Corns</a:t>
            </a:r>
            <a:endParaRPr lang="en-US" sz="3600" dirty="0">
              <a:solidFill>
                <a:srgbClr val="003B49"/>
              </a:solidFill>
              <a:latin typeface="Orgon Slab" panose="02000503000000020004" pitchFamily="50" charset="0"/>
            </a:endParaRPr>
          </a:p>
        </p:txBody>
      </p:sp>
      <p:sp>
        <p:nvSpPr>
          <p:cNvPr id="4" name="Text Placeholder 3"/>
          <p:cNvSpPr>
            <a:spLocks noGrp="1"/>
          </p:cNvSpPr>
          <p:nvPr>
            <p:ph type="body" sz="quarter" idx="12"/>
          </p:nvPr>
        </p:nvSpPr>
        <p:spPr>
          <a:xfrm>
            <a:off x="510790" y="1790003"/>
            <a:ext cx="8184662" cy="473672"/>
          </a:xfrm>
        </p:spPr>
        <p:txBody>
          <a:bodyPr>
            <a:noAutofit/>
          </a:bodyPr>
          <a:lstStyle/>
          <a:p>
            <a:r>
              <a:rPr lang="en-US" sz="3600" dirty="0">
                <a:latin typeface="Orgon Slab" panose="02000503000000020004" pitchFamily="50" charset="0"/>
              </a:rPr>
              <a:t>Agenda</a:t>
            </a:r>
          </a:p>
        </p:txBody>
      </p:sp>
      <p:sp>
        <p:nvSpPr>
          <p:cNvPr id="3" name="Slide Number Placeholder 2"/>
          <p:cNvSpPr>
            <a:spLocks noGrp="1"/>
          </p:cNvSpPr>
          <p:nvPr>
            <p:ph type="sldNum" sz="quarter" idx="14"/>
          </p:nvPr>
        </p:nvSpPr>
        <p:spPr/>
        <p:txBody>
          <a:bodyPr/>
          <a:lstStyle/>
          <a:p>
            <a:fld id="{7E03178D-84EE-4CB8-A279-6A93DE17BCD8}" type="slidenum">
              <a:rPr lang="en-US" smtClean="0"/>
              <a:t>22</a:t>
            </a:fld>
            <a:endParaRPr lang="en-US" dirty="0"/>
          </a:p>
        </p:txBody>
      </p:sp>
    </p:spTree>
    <p:extLst>
      <p:ext uri="{BB962C8B-B14F-4D97-AF65-F5344CB8AC3E}">
        <p14:creationId xmlns:p14="http://schemas.microsoft.com/office/powerpoint/2010/main" val="7866917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President’s Report</a:t>
            </a:r>
          </a:p>
          <a:p>
            <a:r>
              <a:rPr lang="en-US" sz="2400" dirty="0" smtClean="0"/>
              <a:t>Dr. Steven Corns, Faculty Senate President</a:t>
            </a:r>
            <a:endParaRPr lang="en-US" sz="2400" dirty="0"/>
          </a:p>
        </p:txBody>
      </p:sp>
    </p:spTree>
    <p:extLst>
      <p:ext uri="{BB962C8B-B14F-4D97-AF65-F5344CB8AC3E}">
        <p14:creationId xmlns:p14="http://schemas.microsoft.com/office/powerpoint/2010/main" val="846430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276856"/>
            <a:ext cx="8604067" cy="3648457"/>
          </a:xfrm>
        </p:spPr>
        <p:txBody>
          <a:bodyPr/>
          <a:lstStyle/>
          <a:p>
            <a:endParaRPr lang="en-US" dirty="0" smtClean="0">
              <a:solidFill>
                <a:schemeClr val="accent4">
                  <a:lumMod val="10000"/>
                </a:schemeClr>
              </a:solidFill>
            </a:endParaRPr>
          </a:p>
          <a:p>
            <a:r>
              <a:rPr lang="en-US" dirty="0" smtClean="0">
                <a:solidFill>
                  <a:schemeClr val="accent4">
                    <a:lumMod val="10000"/>
                  </a:schemeClr>
                </a:solidFill>
              </a:rPr>
              <a:t>There are many resources available</a:t>
            </a:r>
          </a:p>
          <a:p>
            <a:pPr lvl="1"/>
            <a:r>
              <a:rPr lang="en-US" dirty="0" smtClean="0">
                <a:solidFill>
                  <a:schemeClr val="accent4">
                    <a:lumMod val="10000"/>
                  </a:schemeClr>
                </a:solidFill>
              </a:rPr>
              <a:t>CAFÉ</a:t>
            </a:r>
          </a:p>
          <a:p>
            <a:pPr lvl="1"/>
            <a:r>
              <a:rPr lang="en-US" dirty="0" smtClean="0">
                <a:solidFill>
                  <a:schemeClr val="accent4">
                    <a:lumMod val="10000"/>
                  </a:schemeClr>
                </a:solidFill>
              </a:rPr>
              <a:t>Master mentoring program</a:t>
            </a:r>
          </a:p>
          <a:p>
            <a:pPr lvl="1"/>
            <a:r>
              <a:rPr lang="en-US" dirty="0" smtClean="0">
                <a:solidFill>
                  <a:schemeClr val="accent4">
                    <a:lumMod val="10000"/>
                  </a:schemeClr>
                </a:solidFill>
              </a:rPr>
              <a:t>Global learning</a:t>
            </a:r>
          </a:p>
          <a:p>
            <a:pPr lvl="1"/>
            <a:r>
              <a:rPr lang="en-US" dirty="0" smtClean="0">
                <a:solidFill>
                  <a:schemeClr val="accent4">
                    <a:lumMod val="10000"/>
                  </a:schemeClr>
                </a:solidFill>
              </a:rPr>
              <a:t>More from Provost Roberts</a:t>
            </a:r>
          </a:p>
          <a:p>
            <a:endParaRPr lang="en-US" dirty="0">
              <a:solidFill>
                <a:schemeClr val="accent4">
                  <a:lumMod val="10000"/>
                </a:schemeClr>
              </a:solidFill>
            </a:endParaRPr>
          </a:p>
          <a:p>
            <a:r>
              <a:rPr lang="en-US" dirty="0" smtClean="0">
                <a:solidFill>
                  <a:schemeClr val="accent4">
                    <a:lumMod val="10000"/>
                  </a:schemeClr>
                </a:solidFill>
              </a:rPr>
              <a:t>Please share with your colleagues</a:t>
            </a:r>
          </a:p>
          <a:p>
            <a:endParaRPr lang="en-US" dirty="0" smtClean="0">
              <a:solidFill>
                <a:schemeClr val="accent4">
                  <a:lumMod val="10000"/>
                </a:schemeClr>
              </a:solidFill>
            </a:endParaRPr>
          </a:p>
          <a:p>
            <a:endParaRPr lang="en-US" dirty="0" smtClean="0"/>
          </a:p>
        </p:txBody>
      </p:sp>
      <p:sp>
        <p:nvSpPr>
          <p:cNvPr id="4" name="Text Placeholder 3"/>
          <p:cNvSpPr txBox="1">
            <a:spLocks/>
          </p:cNvSpPr>
          <p:nvPr/>
        </p:nvSpPr>
        <p:spPr>
          <a:xfrm>
            <a:off x="510790" y="2031533"/>
            <a:ext cx="8184662" cy="647645"/>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000" b="0" i="0" u="none" strike="noStrike" kern="1200" cap="none" spc="0" normalizeH="0" baseline="0" noProof="0" dirty="0" smtClean="0">
                <a:ln>
                  <a:noFill/>
                </a:ln>
                <a:solidFill>
                  <a:srgbClr val="509E2F"/>
                </a:solidFill>
                <a:effectLst/>
                <a:uLnTx/>
                <a:uFillTx/>
                <a:latin typeface="Orgon Slab Medium"/>
                <a:ea typeface="+mn-ea"/>
              </a:rPr>
              <a:t>Moving classes to online</a:t>
            </a:r>
            <a:endParaRPr kumimoji="0" lang="en-US" sz="3000" b="0" i="0" u="none" strike="noStrike" kern="1200" cap="none" spc="0" normalizeH="0" baseline="0" noProof="0" dirty="0">
              <a:ln>
                <a:noFill/>
              </a:ln>
              <a:solidFill>
                <a:srgbClr val="509E2F"/>
              </a:solidFill>
              <a:effectLst/>
              <a:uLnTx/>
              <a:uFillTx/>
              <a:latin typeface="Orgon Slab Medium"/>
              <a:ea typeface="+mn-ea"/>
            </a:endParaRPr>
          </a:p>
        </p:txBody>
      </p:sp>
    </p:spTree>
    <p:extLst>
      <p:ext uri="{BB962C8B-B14F-4D97-AF65-F5344CB8AC3E}">
        <p14:creationId xmlns:p14="http://schemas.microsoft.com/office/powerpoint/2010/main" val="3657113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276856"/>
            <a:ext cx="8604067" cy="3648457"/>
          </a:xfrm>
        </p:spPr>
        <p:txBody>
          <a:bodyPr/>
          <a:lstStyle/>
          <a:p>
            <a:endParaRPr lang="en-US" dirty="0" smtClean="0">
              <a:solidFill>
                <a:schemeClr val="accent4">
                  <a:lumMod val="10000"/>
                </a:schemeClr>
              </a:solidFill>
            </a:endParaRPr>
          </a:p>
          <a:p>
            <a:r>
              <a:rPr lang="en-US" dirty="0" smtClean="0">
                <a:solidFill>
                  <a:schemeClr val="accent4">
                    <a:lumMod val="10000"/>
                  </a:schemeClr>
                </a:solidFill>
              </a:rPr>
              <a:t>Survey available now</a:t>
            </a:r>
          </a:p>
          <a:p>
            <a:endParaRPr lang="en-US" dirty="0">
              <a:solidFill>
                <a:schemeClr val="accent4">
                  <a:lumMod val="10000"/>
                </a:schemeClr>
              </a:solidFill>
            </a:endParaRPr>
          </a:p>
          <a:p>
            <a:r>
              <a:rPr lang="en-US" dirty="0" smtClean="0">
                <a:solidFill>
                  <a:schemeClr val="accent4">
                    <a:lumMod val="10000"/>
                  </a:schemeClr>
                </a:solidFill>
              </a:rPr>
              <a:t>Will remain open until the first week of April</a:t>
            </a:r>
          </a:p>
          <a:p>
            <a:endParaRPr lang="en-US" dirty="0">
              <a:solidFill>
                <a:schemeClr val="accent4">
                  <a:lumMod val="10000"/>
                </a:schemeClr>
              </a:solidFill>
            </a:endParaRPr>
          </a:p>
          <a:p>
            <a:r>
              <a:rPr lang="en-US" dirty="0" smtClean="0">
                <a:solidFill>
                  <a:schemeClr val="accent4">
                    <a:lumMod val="10000"/>
                  </a:schemeClr>
                </a:solidFill>
              </a:rPr>
              <a:t>Please participate</a:t>
            </a:r>
          </a:p>
          <a:p>
            <a:endParaRPr lang="en-US" dirty="0" smtClean="0"/>
          </a:p>
        </p:txBody>
      </p:sp>
      <p:sp>
        <p:nvSpPr>
          <p:cNvPr id="4" name="Text Placeholder 3"/>
          <p:cNvSpPr txBox="1">
            <a:spLocks/>
          </p:cNvSpPr>
          <p:nvPr/>
        </p:nvSpPr>
        <p:spPr>
          <a:xfrm>
            <a:off x="510790" y="2031533"/>
            <a:ext cx="8184662" cy="647645"/>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000" b="0" i="0" u="none" strike="noStrike" kern="1200" cap="none" spc="0" normalizeH="0" baseline="0" noProof="0" dirty="0" smtClean="0">
                <a:ln>
                  <a:noFill/>
                </a:ln>
                <a:solidFill>
                  <a:srgbClr val="509E2F"/>
                </a:solidFill>
                <a:effectLst/>
                <a:uLnTx/>
                <a:uFillTx/>
                <a:latin typeface="Orgon Slab Medium"/>
                <a:ea typeface="+mn-ea"/>
              </a:rPr>
              <a:t>COACHE Survey</a:t>
            </a:r>
            <a:endParaRPr kumimoji="0" lang="en-US" sz="3000" b="0" i="0" u="none" strike="noStrike" kern="1200" cap="none" spc="0" normalizeH="0" baseline="0" noProof="0" dirty="0">
              <a:ln>
                <a:noFill/>
              </a:ln>
              <a:solidFill>
                <a:srgbClr val="509E2F"/>
              </a:solidFill>
              <a:effectLst/>
              <a:uLnTx/>
              <a:uFillTx/>
              <a:latin typeface="Orgon Slab Medium"/>
              <a:ea typeface="+mn-ea"/>
            </a:endParaRPr>
          </a:p>
        </p:txBody>
      </p:sp>
    </p:spTree>
    <p:extLst>
      <p:ext uri="{BB962C8B-B14F-4D97-AF65-F5344CB8AC3E}">
        <p14:creationId xmlns:p14="http://schemas.microsoft.com/office/powerpoint/2010/main" val="3298564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276856"/>
            <a:ext cx="8604067" cy="3648457"/>
          </a:xfrm>
        </p:spPr>
        <p:txBody>
          <a:bodyPr/>
          <a:lstStyle/>
          <a:p>
            <a:r>
              <a:rPr lang="en-US" dirty="0" smtClean="0">
                <a:solidFill>
                  <a:schemeClr val="accent4">
                    <a:lumMod val="10000"/>
                  </a:schemeClr>
                </a:solidFill>
              </a:rPr>
              <a:t>We are no longer planning on inviting Neil Outar and Benjamin White to discuss Title IX </a:t>
            </a:r>
          </a:p>
          <a:p>
            <a:endParaRPr lang="en-US" dirty="0">
              <a:solidFill>
                <a:schemeClr val="accent4">
                  <a:lumMod val="10000"/>
                </a:schemeClr>
              </a:solidFill>
            </a:endParaRPr>
          </a:p>
          <a:p>
            <a:endParaRPr lang="en-US" dirty="0" smtClean="0">
              <a:solidFill>
                <a:schemeClr val="accent4">
                  <a:lumMod val="10000"/>
                </a:schemeClr>
              </a:solidFill>
            </a:endParaRPr>
          </a:p>
          <a:p>
            <a:r>
              <a:rPr lang="en-US" dirty="0" smtClean="0">
                <a:solidFill>
                  <a:schemeClr val="accent4">
                    <a:lumMod val="10000"/>
                  </a:schemeClr>
                </a:solidFill>
              </a:rPr>
              <a:t>Update on open forum with Matt Gunkel in March</a:t>
            </a:r>
          </a:p>
          <a:p>
            <a:endParaRPr lang="en-US" dirty="0" smtClean="0"/>
          </a:p>
        </p:txBody>
      </p:sp>
      <p:sp>
        <p:nvSpPr>
          <p:cNvPr id="5" name="Text Placeholder 3"/>
          <p:cNvSpPr>
            <a:spLocks noGrp="1"/>
          </p:cNvSpPr>
          <p:nvPr>
            <p:ph type="body" sz="quarter" idx="13"/>
          </p:nvPr>
        </p:nvSpPr>
        <p:spPr>
          <a:xfrm>
            <a:off x="510790" y="1559093"/>
            <a:ext cx="8184662" cy="647645"/>
          </a:xfrm>
        </p:spPr>
        <p:txBody>
          <a:bodyPr/>
          <a:lstStyle/>
          <a:p>
            <a:r>
              <a:rPr lang="en-US" dirty="0" smtClean="0"/>
              <a:t>Guest Speakers</a:t>
            </a:r>
            <a:endParaRPr lang="en-US" dirty="0"/>
          </a:p>
        </p:txBody>
      </p:sp>
      <p:sp>
        <p:nvSpPr>
          <p:cNvPr id="4" name="Text Placeholder 3"/>
          <p:cNvSpPr txBox="1">
            <a:spLocks/>
          </p:cNvSpPr>
          <p:nvPr/>
        </p:nvSpPr>
        <p:spPr>
          <a:xfrm>
            <a:off x="590038" y="3233179"/>
            <a:ext cx="8184662" cy="647645"/>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000" b="0" i="0" u="none" strike="noStrike" kern="1200" cap="none" spc="0" normalizeH="0" baseline="0" noProof="0" dirty="0" smtClean="0">
                <a:ln>
                  <a:noFill/>
                </a:ln>
                <a:solidFill>
                  <a:srgbClr val="509E2F"/>
                </a:solidFill>
                <a:effectLst/>
                <a:uLnTx/>
                <a:uFillTx/>
                <a:latin typeface="Orgon Slab Medium"/>
                <a:ea typeface="+mn-ea"/>
              </a:rPr>
              <a:t>eLearning initiative</a:t>
            </a:r>
            <a:endParaRPr kumimoji="0" lang="en-US" sz="3000" b="0" i="0" u="none" strike="noStrike" kern="1200" cap="none" spc="0" normalizeH="0" baseline="0" noProof="0" dirty="0">
              <a:ln>
                <a:noFill/>
              </a:ln>
              <a:solidFill>
                <a:srgbClr val="509E2F"/>
              </a:solidFill>
              <a:effectLst/>
              <a:uLnTx/>
              <a:uFillTx/>
              <a:latin typeface="Orgon Slab Medium"/>
              <a:ea typeface="+mn-ea"/>
            </a:endParaRPr>
          </a:p>
        </p:txBody>
      </p:sp>
    </p:spTree>
    <p:extLst>
      <p:ext uri="{BB962C8B-B14F-4D97-AF65-F5344CB8AC3E}">
        <p14:creationId xmlns:p14="http://schemas.microsoft.com/office/powerpoint/2010/main" val="1322382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117212"/>
            <a:ext cx="8604067" cy="4634569"/>
          </a:xfrm>
        </p:spPr>
        <p:txBody>
          <a:bodyPr/>
          <a:lstStyle/>
          <a:p>
            <a:r>
              <a:rPr lang="en-US" dirty="0" smtClean="0">
                <a:solidFill>
                  <a:schemeClr val="accent4">
                    <a:lumMod val="10000"/>
                  </a:schemeClr>
                </a:solidFill>
              </a:rPr>
              <a:t>Last IFC meeting, March 13 </a:t>
            </a:r>
          </a:p>
          <a:p>
            <a:pPr lvl="1"/>
            <a:r>
              <a:rPr lang="en-US" dirty="0" smtClean="0">
                <a:solidFill>
                  <a:schemeClr val="accent4">
                    <a:lumMod val="10000"/>
                  </a:schemeClr>
                </a:solidFill>
              </a:rPr>
              <a:t>Discussion of possible moving to online and how long it will be in place</a:t>
            </a:r>
          </a:p>
          <a:p>
            <a:pPr lvl="1"/>
            <a:endParaRPr lang="en-US" dirty="0">
              <a:solidFill>
                <a:schemeClr val="accent4">
                  <a:lumMod val="10000"/>
                </a:schemeClr>
              </a:solidFill>
            </a:endParaRPr>
          </a:p>
          <a:p>
            <a:pPr lvl="1"/>
            <a:r>
              <a:rPr lang="en-US" dirty="0" smtClean="0">
                <a:solidFill>
                  <a:schemeClr val="accent4">
                    <a:lumMod val="10000"/>
                  </a:schemeClr>
                </a:solidFill>
              </a:rPr>
              <a:t>Additional discussion by President Choi about academic pluralism and reaching out to conservative caucus</a:t>
            </a:r>
          </a:p>
          <a:p>
            <a:pPr lvl="2"/>
            <a:endParaRPr lang="en-US" dirty="0">
              <a:solidFill>
                <a:schemeClr val="accent4">
                  <a:lumMod val="10000"/>
                </a:schemeClr>
              </a:solidFill>
            </a:endParaRPr>
          </a:p>
          <a:p>
            <a:pPr lvl="1"/>
            <a:r>
              <a:rPr lang="en-US" dirty="0" smtClean="0">
                <a:solidFill>
                  <a:schemeClr val="accent4">
                    <a:lumMod val="10000"/>
                  </a:schemeClr>
                </a:solidFill>
              </a:rPr>
              <a:t>Open Access Publishing initiative still being discussed</a:t>
            </a:r>
          </a:p>
          <a:p>
            <a:pPr lvl="1"/>
            <a:endParaRPr lang="en-US" dirty="0">
              <a:solidFill>
                <a:schemeClr val="accent4">
                  <a:lumMod val="10000"/>
                </a:schemeClr>
              </a:solidFill>
            </a:endParaRPr>
          </a:p>
          <a:p>
            <a:pPr lvl="1"/>
            <a:r>
              <a:rPr lang="en-US" dirty="0" smtClean="0">
                <a:solidFill>
                  <a:schemeClr val="accent4">
                    <a:lumMod val="10000"/>
                  </a:schemeClr>
                </a:solidFill>
              </a:rPr>
              <a:t>Working on a minors on campus protection policy</a:t>
            </a:r>
          </a:p>
          <a:p>
            <a:pPr lvl="1"/>
            <a:endParaRPr lang="en-US" dirty="0">
              <a:solidFill>
                <a:schemeClr val="accent4">
                  <a:lumMod val="10000"/>
                </a:schemeClr>
              </a:solidFill>
            </a:endParaRPr>
          </a:p>
          <a:p>
            <a:pPr lvl="1"/>
            <a:r>
              <a:rPr lang="en-US" dirty="0" smtClean="0">
                <a:solidFill>
                  <a:schemeClr val="accent4">
                    <a:lumMod val="10000"/>
                  </a:schemeClr>
                </a:solidFill>
              </a:rPr>
              <a:t>Tier 3 research board submission deadline extended</a:t>
            </a:r>
          </a:p>
          <a:p>
            <a:pPr lvl="2"/>
            <a:r>
              <a:rPr lang="en-US" dirty="0" smtClean="0">
                <a:solidFill>
                  <a:schemeClr val="accent4">
                    <a:lumMod val="10000"/>
                  </a:schemeClr>
                </a:solidFill>
              </a:rPr>
              <a:t>New platform next year</a:t>
            </a:r>
          </a:p>
          <a:p>
            <a:endParaRPr lang="en-US" dirty="0" smtClean="0"/>
          </a:p>
        </p:txBody>
      </p:sp>
      <p:sp>
        <p:nvSpPr>
          <p:cNvPr id="5" name="Text Placeholder 3"/>
          <p:cNvSpPr>
            <a:spLocks noGrp="1"/>
          </p:cNvSpPr>
          <p:nvPr>
            <p:ph type="body" sz="quarter" idx="13"/>
          </p:nvPr>
        </p:nvSpPr>
        <p:spPr>
          <a:xfrm>
            <a:off x="510790" y="1559093"/>
            <a:ext cx="8184662" cy="647645"/>
          </a:xfrm>
        </p:spPr>
        <p:txBody>
          <a:bodyPr/>
          <a:lstStyle/>
          <a:p>
            <a:r>
              <a:rPr lang="en-US" dirty="0"/>
              <a:t>Intercampus Faculty </a:t>
            </a:r>
            <a:r>
              <a:rPr lang="en-US" dirty="0" smtClean="0"/>
              <a:t>Cabinet (IFC)</a:t>
            </a:r>
            <a:endParaRPr lang="en-US" dirty="0"/>
          </a:p>
        </p:txBody>
      </p:sp>
    </p:spTree>
    <p:extLst>
      <p:ext uri="{BB962C8B-B14F-4D97-AF65-F5344CB8AC3E}">
        <p14:creationId xmlns:p14="http://schemas.microsoft.com/office/powerpoint/2010/main" val="1257939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smtClean="0">
                <a:latin typeface="Orgon Slab" panose="02000503000000020004" pitchFamily="50" charset="0"/>
              </a:rPr>
              <a:t>V</a:t>
            </a:r>
            <a:r>
              <a:rPr lang="en-US" sz="3600" dirty="0">
                <a:latin typeface="Orgon Slab" panose="02000503000000020004" pitchFamily="50" charset="0"/>
              </a:rPr>
              <a:t>. 	Reports of Standing Committees</a:t>
            </a:r>
          </a:p>
          <a:p>
            <a:pPr marL="0" indent="0" defTabSz="685800">
              <a:buNone/>
            </a:pPr>
            <a:r>
              <a:rPr lang="en-US" sz="3600" dirty="0"/>
              <a:t>	</a:t>
            </a:r>
            <a:r>
              <a:rPr lang="en-US" sz="3600" dirty="0">
                <a:solidFill>
                  <a:srgbClr val="003B49"/>
                </a:solidFill>
                <a:latin typeface="Orgon Slab" panose="02000503000000020004" pitchFamily="50" charset="0"/>
              </a:rPr>
              <a:t>A</a:t>
            </a:r>
            <a:r>
              <a:rPr lang="en-US" sz="3600" dirty="0" smtClean="0">
                <a:solidFill>
                  <a:srgbClr val="003B49"/>
                </a:solidFill>
                <a:latin typeface="Orgon Slab" panose="02000503000000020004" pitchFamily="50" charset="0"/>
              </a:rPr>
              <a:t>.</a:t>
            </a: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Public Occasions</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S. </a:t>
            </a:r>
            <a:r>
              <a:rPr lang="en-US" sz="3600" dirty="0" err="1">
                <a:solidFill>
                  <a:srgbClr val="003B49"/>
                </a:solidFill>
                <a:latin typeface="Orgon Slab" panose="02000503000000020004" pitchFamily="50" charset="0"/>
              </a:rPr>
              <a:t>Sedigh</a:t>
            </a:r>
            <a:r>
              <a:rPr lang="en-US" sz="3600" dirty="0">
                <a:solidFill>
                  <a:srgbClr val="003B49"/>
                </a:solidFill>
                <a:latin typeface="Orgon Slab" panose="02000503000000020004" pitchFamily="50" charset="0"/>
              </a:rPr>
              <a:t> </a:t>
            </a:r>
            <a:r>
              <a:rPr lang="en-US" sz="3600" dirty="0" err="1">
                <a:solidFill>
                  <a:srgbClr val="003B49"/>
                </a:solidFill>
                <a:latin typeface="Orgon Slab" panose="02000503000000020004" pitchFamily="50" charset="0"/>
              </a:rPr>
              <a:t>Sarvestani</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z="900" smtClean="0"/>
              <a:t>28</a:t>
            </a:fld>
            <a:endParaRPr lang="en-US" sz="900" dirty="0"/>
          </a:p>
        </p:txBody>
      </p:sp>
    </p:spTree>
    <p:extLst>
      <p:ext uri="{BB962C8B-B14F-4D97-AF65-F5344CB8AC3E}">
        <p14:creationId xmlns:p14="http://schemas.microsoft.com/office/powerpoint/2010/main" val="23230284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10790" y="3183353"/>
            <a:ext cx="8184662" cy="2673790"/>
          </a:xfrm>
        </p:spPr>
        <p:txBody>
          <a:bodyPr/>
          <a:lstStyle/>
          <a:p>
            <a:pPr algn="just"/>
            <a:r>
              <a:rPr lang="en-US" dirty="0" smtClean="0">
                <a:solidFill>
                  <a:schemeClr val="accent4">
                    <a:lumMod val="10000"/>
                  </a:schemeClr>
                </a:solidFill>
                <a:latin typeface="Orgon Slab Medium" panose="02000603000000020004" pitchFamily="50" charset="0"/>
              </a:rPr>
              <a:t>Motion: Adoption of </a:t>
            </a:r>
            <a:r>
              <a:rPr lang="en-US" dirty="0">
                <a:solidFill>
                  <a:schemeClr val="accent4">
                    <a:lumMod val="10000"/>
                  </a:schemeClr>
                </a:solidFill>
                <a:latin typeface="Orgon Slab Medium" panose="02000603000000020004" pitchFamily="50" charset="0"/>
              </a:rPr>
              <a:t>academic calendar </a:t>
            </a:r>
            <a:r>
              <a:rPr lang="en-US" dirty="0" smtClean="0">
                <a:solidFill>
                  <a:schemeClr val="accent4">
                    <a:lumMod val="10000"/>
                  </a:schemeClr>
                </a:solidFill>
                <a:latin typeface="Orgon Slab Medium" panose="02000603000000020004" pitchFamily="50" charset="0"/>
              </a:rPr>
              <a:t>for 2021-2022</a:t>
            </a:r>
          </a:p>
        </p:txBody>
      </p:sp>
      <p:sp>
        <p:nvSpPr>
          <p:cNvPr id="6" name="Text Placeholder 5"/>
          <p:cNvSpPr>
            <a:spLocks noGrp="1"/>
          </p:cNvSpPr>
          <p:nvPr>
            <p:ph type="body" sz="quarter" idx="13"/>
          </p:nvPr>
        </p:nvSpPr>
        <p:spPr>
          <a:xfrm>
            <a:off x="510790" y="1790002"/>
            <a:ext cx="8184662" cy="1275415"/>
          </a:xfrm>
        </p:spPr>
        <p:txBody>
          <a:bodyPr>
            <a:normAutofit fontScale="92500" lnSpcReduction="20000"/>
          </a:bodyPr>
          <a:lstStyle/>
          <a:p>
            <a:pPr>
              <a:lnSpc>
                <a:spcPct val="140000"/>
              </a:lnSpc>
              <a:spcBef>
                <a:spcPts val="0"/>
              </a:spcBef>
            </a:pPr>
            <a:r>
              <a:rPr lang="en-US" sz="3900" dirty="0" smtClean="0">
                <a:effectLst>
                  <a:outerShdw blurRad="38100" dist="38100" dir="2700000" algn="tl">
                    <a:srgbClr val="000000">
                      <a:alpha val="43137"/>
                    </a:srgbClr>
                  </a:outerShdw>
                </a:effectLst>
              </a:rPr>
              <a:t>Public Occasions Committee Report</a:t>
            </a:r>
          </a:p>
          <a:p>
            <a:pPr>
              <a:lnSpc>
                <a:spcPct val="140000"/>
              </a:lnSpc>
              <a:spcBef>
                <a:spcPts val="0"/>
              </a:spcBef>
            </a:pPr>
            <a:r>
              <a:rPr lang="en-US" sz="2600" dirty="0" smtClean="0">
                <a:effectLst>
                  <a:outerShdw blurRad="38100" dist="38100" dir="2700000" algn="tl">
                    <a:srgbClr val="000000">
                      <a:alpha val="43137"/>
                    </a:srgbClr>
                  </a:outerShdw>
                </a:effectLst>
              </a:rPr>
              <a:t>Dr. Sahra Sedigh Sarvestani, Chair</a:t>
            </a:r>
            <a:endParaRPr lang="en-US" sz="2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64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08760" y="2467024"/>
            <a:ext cx="8393725" cy="4254451"/>
          </a:xfrm>
        </p:spPr>
        <p:txBody>
          <a:bodyPr/>
          <a:lstStyle/>
          <a:p>
            <a:pPr marL="857250" indent="-857250" defTabSz="857250">
              <a:buAutoNum type="romanUcPeriod" startAt="2"/>
            </a:pPr>
            <a:r>
              <a:rPr lang="en-US" sz="3600" dirty="0" smtClean="0">
                <a:latin typeface="Orgon Slab" panose="02000503000000020004" pitchFamily="50" charset="0"/>
              </a:rPr>
              <a:t>Approval </a:t>
            </a:r>
            <a:r>
              <a:rPr lang="en-US" sz="3600" dirty="0">
                <a:latin typeface="Orgon Slab" panose="02000503000000020004" pitchFamily="50" charset="0"/>
              </a:rPr>
              <a:t>of </a:t>
            </a:r>
            <a:r>
              <a:rPr lang="en-US" sz="3600" dirty="0" smtClean="0">
                <a:latin typeface="Orgon Slab" panose="02000503000000020004" pitchFamily="50" charset="0"/>
              </a:rPr>
              <a:t>Minutes</a:t>
            </a:r>
          </a:p>
          <a:p>
            <a:pPr marL="1490663" indent="-576263" defTabSz="857250">
              <a:buNone/>
              <a:tabLst>
                <a:tab pos="1490663" algn="l"/>
              </a:tabLst>
            </a:pPr>
            <a:r>
              <a:rPr lang="en-US" sz="3600" dirty="0" smtClean="0">
                <a:solidFill>
                  <a:srgbClr val="000000"/>
                </a:solidFill>
                <a:latin typeface="Orgon Slab" panose="02000503000000020004" pitchFamily="50" charset="0"/>
              </a:rPr>
              <a:t>February 20, 2020</a:t>
            </a:r>
          </a:p>
          <a:p>
            <a:pPr marL="0" indent="0" defTabSz="857250">
              <a:buNone/>
            </a:pPr>
            <a:r>
              <a:rPr lang="en-US" sz="1800" dirty="0" smtClean="0">
                <a:solidFill>
                  <a:schemeClr val="accent4">
                    <a:lumMod val="10000"/>
                  </a:schemeClr>
                </a:solidFill>
              </a:rPr>
              <a:t> </a:t>
            </a:r>
          </a:p>
          <a:p>
            <a:pPr marL="0" indent="0" defTabSz="857250">
              <a:buNone/>
            </a:pPr>
            <a:endParaRPr lang="en-US" sz="1800" dirty="0">
              <a:solidFill>
                <a:schemeClr val="accent4">
                  <a:lumMod val="10000"/>
                </a:schemeClr>
              </a:solidFill>
              <a:latin typeface="Orgon Slab" panose="02000503000000020004" pitchFamily="50" charset="0"/>
            </a:endParaRPr>
          </a:p>
          <a:p>
            <a:pPr marL="0" indent="0" defTabSz="857250">
              <a:buNone/>
            </a:pPr>
            <a:endParaRPr lang="en-US" sz="1800" dirty="0" smtClean="0">
              <a:latin typeface="Orgon Slab" panose="02000503000000020004" pitchFamily="50" charset="0"/>
            </a:endParaRPr>
          </a:p>
          <a:p>
            <a:pPr marL="0" indent="0" defTabSz="857250">
              <a:buNone/>
            </a:pPr>
            <a:endParaRPr lang="en-US" sz="3600" dirty="0">
              <a:latin typeface="Orgon Slab" panose="02000503000000020004" pitchFamily="50" charset="0"/>
            </a:endParaRPr>
          </a:p>
          <a:p>
            <a:pPr marL="0" indent="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23242" y="1661995"/>
            <a:ext cx="8184662" cy="585208"/>
          </a:xfrm>
        </p:spPr>
        <p:txBody>
          <a:bodyPr>
            <a:noAutofit/>
          </a:bodyPr>
          <a:lstStyle/>
          <a:p>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5" name="Slide Number Placeholder 4"/>
          <p:cNvSpPr>
            <a:spLocks noGrp="1"/>
          </p:cNvSpPr>
          <p:nvPr>
            <p:ph type="sldNum" sz="quarter" idx="14"/>
          </p:nvPr>
        </p:nvSpPr>
        <p:spPr/>
        <p:txBody>
          <a:bodyPr/>
          <a:lstStyle/>
          <a:p>
            <a:fld id="{7E03178D-84EE-4CB8-A279-6A93DE17BCD8}" type="slidenum">
              <a:rPr lang="en-US" smtClean="0"/>
              <a:t>3</a:t>
            </a:fld>
            <a:endParaRPr lang="en-US" dirty="0"/>
          </a:p>
        </p:txBody>
      </p:sp>
    </p:spTree>
    <p:extLst>
      <p:ext uri="{BB962C8B-B14F-4D97-AF65-F5344CB8AC3E}">
        <p14:creationId xmlns:p14="http://schemas.microsoft.com/office/powerpoint/2010/main" val="4213287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381108"/>
            <a:ext cx="8258741" cy="2673790"/>
          </a:xfrm>
        </p:spPr>
        <p:txBody>
          <a:bodyPr/>
          <a:lstStyle/>
          <a:p>
            <a:pPr marL="0" indent="0">
              <a:buNone/>
            </a:pPr>
            <a:r>
              <a:rPr lang="en-US" sz="2000" dirty="0">
                <a:solidFill>
                  <a:schemeClr val="accent4">
                    <a:lumMod val="10000"/>
                  </a:schemeClr>
                </a:solidFill>
                <a:latin typeface="Orgon Slab Medium" panose="02000603000000020004" pitchFamily="50" charset="0"/>
              </a:rPr>
              <a:t>The Public Occasions Committee moves </a:t>
            </a:r>
            <a:r>
              <a:rPr lang="en-US" sz="2000" dirty="0" smtClean="0">
                <a:solidFill>
                  <a:schemeClr val="accent4">
                    <a:lumMod val="10000"/>
                  </a:schemeClr>
                </a:solidFill>
                <a:latin typeface="Orgon Slab Medium" panose="02000603000000020004" pitchFamily="50" charset="0"/>
              </a:rPr>
              <a:t>for adoption of the following calendar for the 2021-2022 academic year.</a:t>
            </a:r>
          </a:p>
        </p:txBody>
      </p:sp>
      <p:sp>
        <p:nvSpPr>
          <p:cNvPr id="3" name="Text Placeholder 2"/>
          <p:cNvSpPr>
            <a:spLocks noGrp="1"/>
          </p:cNvSpPr>
          <p:nvPr>
            <p:ph type="body" sz="quarter" idx="13"/>
          </p:nvPr>
        </p:nvSpPr>
        <p:spPr>
          <a:xfrm>
            <a:off x="510790" y="1790003"/>
            <a:ext cx="8184662" cy="591106"/>
          </a:xfrm>
        </p:spPr>
        <p:txBody>
          <a:bodyPr/>
          <a:lstStyle/>
          <a:p>
            <a:r>
              <a:rPr lang="en-US" dirty="0" smtClean="0">
                <a:effectLst>
                  <a:outerShdw blurRad="38100" dist="38100" dir="2700000" algn="tl">
                    <a:srgbClr val="000000">
                      <a:alpha val="43137"/>
                    </a:srgbClr>
                  </a:outerShdw>
                </a:effectLst>
              </a:rPr>
              <a:t>Motion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31649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60997"/>
            <a:ext cx="8581292" cy="48320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tab pos="457200" algn="l"/>
                <a:tab pos="457200" algn="l"/>
                <a:tab pos="3657600" algn="l"/>
              </a:tabLst>
              <a:defRPr/>
            </a:pPr>
            <a:r>
              <a:rPr kumimoji="0" lang="en-US" sz="1400" b="1" i="0" u="none" strike="noStrike" kern="0" cap="none" spc="0" normalizeH="0" baseline="0" noProof="0" dirty="0" smtClean="0">
                <a:ln>
                  <a:noFill/>
                </a:ln>
                <a:solidFill>
                  <a:srgbClr val="999999">
                    <a:lumMod val="50000"/>
                  </a:srgbClr>
                </a:solidFill>
                <a:effectLst/>
                <a:uLnTx/>
                <a:uFillTx/>
                <a:latin typeface="Orgon Slab" panose="02000503000000020004" pitchFamily="50" charset="0"/>
                <a:ea typeface="+mn-ea"/>
                <a:cs typeface="+mn-cs"/>
              </a:rPr>
              <a:t>	</a:t>
            </a:r>
            <a:r>
              <a:rPr kumimoji="0" lang="en-US" sz="1600" b="1" i="0" u="sng" strike="noStrike" kern="0" cap="none" spc="0" normalizeH="0" baseline="0" noProof="0" dirty="0" smtClean="0">
                <a:ln>
                  <a:noFill/>
                </a:ln>
                <a:solidFill>
                  <a:srgbClr val="999999">
                    <a:lumMod val="50000"/>
                  </a:srgbClr>
                </a:solidFill>
                <a:effectLst/>
                <a:uLnTx/>
                <a:uFillTx/>
                <a:latin typeface="Orgon Slab" panose="02000503000000020004" pitchFamily="50" charset="0"/>
                <a:ea typeface="+mn-ea"/>
                <a:cs typeface="+mn-cs"/>
              </a:rPr>
              <a:t>FALL </a:t>
            </a:r>
            <a:r>
              <a:rPr kumimoji="0" lang="en-US" sz="1600" b="1" i="0" u="sng" strike="noStrike" kern="0" cap="none" spc="0" normalizeH="0" baseline="0" noProof="0" dirty="0">
                <a:ln>
                  <a:noFill/>
                </a:ln>
                <a:solidFill>
                  <a:srgbClr val="999999">
                    <a:lumMod val="50000"/>
                  </a:srgbClr>
                </a:solidFill>
                <a:effectLst/>
                <a:uLnTx/>
                <a:uFillTx/>
                <a:latin typeface="Orgon Slab" panose="02000503000000020004" pitchFamily="50" charset="0"/>
                <a:ea typeface="+mn-ea"/>
                <a:cs typeface="+mn-cs"/>
              </a:rPr>
              <a:t>SEMESTER 2021</a:t>
            </a:r>
            <a:endParaRPr kumimoji="0" lang="en-US" sz="2400" b="1" i="0" u="sng" strike="noStrike" kern="0" cap="none" spc="0" normalizeH="0" baseline="0" noProof="0" dirty="0">
              <a:ln>
                <a:noFill/>
              </a:ln>
              <a:solidFill>
                <a:srgbClr val="999999">
                  <a:lumMod val="50000"/>
                </a:srgbClr>
              </a:solidFill>
              <a:effectLst/>
              <a:uLnTx/>
              <a:uFillTx/>
              <a:latin typeface="Orgon Slab" panose="02000503000000020004" pitchFamily="50"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International Student Orientation		August 10, Tuesday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Freshman Orientation Begins		August 15, Sunday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Transfer Transitions		August 19, Thursday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New Graduate Student Orientation		August 20, Friday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Open Registration Ends		August 22, Sunday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Fall semester opens 8:00 a.m.		August 23, Monday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Classwork begins 8:00 a.m.		August 23, Monday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Labor Day Holiday		September 6, Monday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Career Fair 		September 28, Tuesday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Fall Break Begins 8:00 a.m. 		September 30, Thursday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Fall Break Ends 8:00 a.m.		October 4, Monday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Mid-Semester		October 16, Saturday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Thanksgiving vacation begins 8:00 a.m.		November 21, Sunday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Thanksgiving vacation ends 8:00 a.m.		November 29, Monday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Last Class Day		December 10, Friday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Final Examinations begin 7:30 a.m.		December 13, Monday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Final Examinations end 5:00 p.m.		December 17, Friday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45720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Calibri" panose="020F0502020204030204" pitchFamily="34" charset="0"/>
                <a:cs typeface="+mn-cs"/>
              </a:rPr>
              <a:t>December </a:t>
            </a: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Calibri" panose="020F0502020204030204" pitchFamily="34" charset="0"/>
                <a:cs typeface="+mn-cs"/>
              </a:rPr>
              <a:t>Commencement - 10 a.m.		December </a:t>
            </a: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Calibri" panose="020F0502020204030204" pitchFamily="34" charset="0"/>
                <a:cs typeface="+mn-cs"/>
              </a:rPr>
              <a:t>18, Saturday</a:t>
            </a:r>
            <a:endPar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Calibri" panose="020F0502020204030204" pitchFamily="34" charset="0"/>
              <a:cs typeface="+mn-cs"/>
            </a:endParaRPr>
          </a:p>
          <a:p>
            <a:pPr marL="45720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Calibri" panose="020F0502020204030204" pitchFamily="34" charset="0"/>
                <a:cs typeface="+mn-cs"/>
              </a:rPr>
              <a:t>      Graduate </a:t>
            </a: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Calibri" panose="020F0502020204030204" pitchFamily="34" charset="0"/>
                <a:cs typeface="+mn-cs"/>
              </a:rPr>
              <a:t>and Undergraduate </a:t>
            </a: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Calibri" panose="020F0502020204030204" pitchFamily="34" charset="0"/>
                <a:cs typeface="+mn-cs"/>
              </a:rPr>
              <a:t>Degrees </a:t>
            </a: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Calibri" panose="020F0502020204030204" pitchFamily="34" charset="0"/>
                <a:cs typeface="+mn-cs"/>
              </a:rPr>
              <a:t>in Designated Departments					</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Calibri" panose="020F0502020204030204" pitchFamily="34" charset="0"/>
              <a:cs typeface="+mn-cs"/>
            </a:endParaRPr>
          </a:p>
          <a:p>
            <a:pPr marL="45720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Calibri" panose="020F0502020204030204" pitchFamily="34" charset="0"/>
                <a:cs typeface="+mn-cs"/>
              </a:rPr>
              <a:t>December </a:t>
            </a: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Calibri" panose="020F0502020204030204" pitchFamily="34" charset="0"/>
                <a:cs typeface="+mn-cs"/>
              </a:rPr>
              <a:t>Commencement - 3:30 </a:t>
            </a: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Calibri" panose="020F0502020204030204" pitchFamily="34" charset="0"/>
                <a:cs typeface="+mn-cs"/>
              </a:rPr>
              <a:t>p.m. </a:t>
            </a: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Calibri" panose="020F0502020204030204" pitchFamily="34" charset="0"/>
                <a:cs typeface="+mn-cs"/>
              </a:rPr>
              <a:t>		</a:t>
            </a: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Calibri" panose="020F0502020204030204" pitchFamily="34" charset="0"/>
                <a:cs typeface="+mn-cs"/>
              </a:rPr>
              <a:t>December 18, </a:t>
            </a: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Calibri" panose="020F0502020204030204" pitchFamily="34" charset="0"/>
                <a:cs typeface="+mn-cs"/>
              </a:rPr>
              <a:t>Saturday</a:t>
            </a:r>
          </a:p>
          <a:p>
            <a:pPr marL="45720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Calibri" panose="020F0502020204030204" pitchFamily="34" charset="0"/>
                <a:cs typeface="+mn-cs"/>
              </a:rPr>
              <a:t> </a:t>
            </a: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Calibri" panose="020F0502020204030204" pitchFamily="34" charset="0"/>
                <a:cs typeface="+mn-cs"/>
              </a:rPr>
              <a:t>     Graduate </a:t>
            </a: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Calibri" panose="020F0502020204030204" pitchFamily="34" charset="0"/>
                <a:cs typeface="+mn-cs"/>
              </a:rPr>
              <a:t>and Undergraduate </a:t>
            </a: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Degrees </a:t>
            </a: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in Designated Departments		</a:t>
            </a:r>
            <a:endPar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mn-ea"/>
              <a:cs typeface="+mn-cs"/>
            </a:endParaRPr>
          </a:p>
        </p:txBody>
      </p:sp>
    </p:spTree>
    <p:extLst>
      <p:ext uri="{BB962C8B-B14F-4D97-AF65-F5344CB8AC3E}">
        <p14:creationId xmlns:p14="http://schemas.microsoft.com/office/powerpoint/2010/main" val="35695684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60997"/>
            <a:ext cx="8581292" cy="529375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tab pos="457200" algn="l"/>
                <a:tab pos="457200" algn="l"/>
                <a:tab pos="3657600" algn="l"/>
              </a:tabLst>
              <a:defRPr/>
            </a:pPr>
            <a:r>
              <a:rPr kumimoji="0" lang="en-US" sz="1400" b="1" i="0" u="none" strike="noStrike" kern="0" cap="none" spc="0" normalizeH="0" baseline="0" noProof="0" dirty="0" smtClean="0">
                <a:ln>
                  <a:noFill/>
                </a:ln>
                <a:solidFill>
                  <a:srgbClr val="999999">
                    <a:lumMod val="50000"/>
                  </a:srgbClr>
                </a:solidFill>
                <a:effectLst/>
                <a:uLnTx/>
                <a:uFillTx/>
                <a:latin typeface="Orgon Slab" panose="02000503000000020004" pitchFamily="50" charset="0"/>
                <a:ea typeface="+mn-ea"/>
                <a:cs typeface="+mn-cs"/>
              </a:rPr>
              <a:t>	</a:t>
            </a:r>
            <a:r>
              <a:rPr kumimoji="0" lang="en-US" sz="1600" b="1" i="0" u="sng" strike="noStrike" kern="0" cap="none" spc="0" normalizeH="0" baseline="0" noProof="0" dirty="0">
                <a:ln>
                  <a:noFill/>
                </a:ln>
                <a:solidFill>
                  <a:srgbClr val="999999">
                    <a:lumMod val="50000"/>
                  </a:srgbClr>
                </a:solidFill>
                <a:effectLst/>
                <a:uLnTx/>
                <a:uFillTx/>
                <a:latin typeface="Orgon Slab" panose="02000503000000020004" pitchFamily="50" charset="0"/>
                <a:ea typeface="+mn-ea"/>
                <a:cs typeface="+mn-cs"/>
              </a:rPr>
              <a:t>SPRING SEMESTER 2022</a:t>
            </a:r>
            <a:endParaRPr kumimoji="0" lang="en-US" sz="2400" b="1" i="0" u="sng" strike="noStrike" kern="0" cap="none" spc="0" normalizeH="0" baseline="0" noProof="0" dirty="0">
              <a:ln>
                <a:noFill/>
              </a:ln>
              <a:solidFill>
                <a:srgbClr val="999999">
                  <a:lumMod val="50000"/>
                </a:srgbClr>
              </a:solidFill>
              <a:effectLst/>
              <a:uLnTx/>
              <a:uFillTx/>
              <a:latin typeface="Orgon Slab" panose="02000503000000020004" pitchFamily="50"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International Student Orientation		January 10, Monday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New Graduate Student Orientation		January 14, Friday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Open Registration Ends		January 17, Monday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457200" marR="0" lvl="0" indent="-45720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Martin Luther King, Jr. Recognition Holiday	</a:t>
            </a: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January </a:t>
            </a: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17, Monday    </a:t>
            </a:r>
            <a:endPar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457200" marR="0" lvl="0" indent="-45720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a:t>
            </a: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Spring </a:t>
            </a: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semester opens 8:00 a.m.		January 18, Tuesday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Classwork begins 8:00 a.m.		January 18, Tuesday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Career Fair 		February 15, Tuesday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Spring Recess begins 8:00 a.m.		March 17, Thursday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Mid-Semester		March 19, Saturday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457200" marR="0" lvl="0" indent="-45720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Spring Recess ends 8:00 a.m.		March 21, Monday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Spring Break begins 8:00 a.m.		March 27, Sunday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Spring Break ends 8:00 a.m.		April 4, Monday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Last Class Day		May 6, Friday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Final Examinations begin 7:30 a.m.		May 9, Monday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Final Examinations end 5:00 p.m.		May 13, Friday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Spring Semester closes 6:00 p.m.		May 13, Friday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May Commencement – 6 p.m. 	</a:t>
            </a: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May </a:t>
            </a: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13, Friday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a:t>
            </a: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a:t>
            </a: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Graduate </a:t>
            </a: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and Undergraduate </a:t>
            </a: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Degrees </a:t>
            </a: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in Designated Departments 		</a:t>
            </a:r>
            <a:endPar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May </a:t>
            </a: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Commencement – </a:t>
            </a: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10 a.m</a:t>
            </a: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a:t>
            </a: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May 14, Saturday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Graduate and Undergraduate Degrees in Designated Departments 		</a:t>
            </a:r>
            <a:endPar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May </a:t>
            </a: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Commencement – </a:t>
            </a: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3:30 </a:t>
            </a: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p.m. 		May 14, Saturday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Graduate and Undergraduate Degrees in Designated Departments 		 </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457200" algn="l"/>
                <a:tab pos="3657600" algn="l"/>
              </a:tabLst>
              <a:defRPr/>
            </a:pPr>
            <a:endPar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mn-ea"/>
              <a:cs typeface="+mn-cs"/>
            </a:endParaRPr>
          </a:p>
        </p:txBody>
      </p:sp>
    </p:spTree>
    <p:extLst>
      <p:ext uri="{BB962C8B-B14F-4D97-AF65-F5344CB8AC3E}">
        <p14:creationId xmlns:p14="http://schemas.microsoft.com/office/powerpoint/2010/main" val="39730062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60997"/>
            <a:ext cx="8581292" cy="261610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1" i="0" u="none" strike="noStrike" kern="0" cap="none" spc="0" normalizeH="0" baseline="0" noProof="0" dirty="0" smtClean="0">
                <a:ln>
                  <a:noFill/>
                </a:ln>
                <a:solidFill>
                  <a:srgbClr val="999999">
                    <a:lumMod val="50000"/>
                  </a:srgbClr>
                </a:solidFill>
                <a:effectLst/>
                <a:uLnTx/>
                <a:uFillTx/>
                <a:latin typeface="Orgon Slab" panose="02000503000000020004" pitchFamily="50" charset="0"/>
                <a:ea typeface="+mn-ea"/>
                <a:cs typeface="+mn-cs"/>
              </a:rPr>
              <a:t>	</a:t>
            </a:r>
            <a:r>
              <a:rPr kumimoji="0" lang="en-US" sz="1600" b="1" i="0" u="sng"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*SUMMER SESSION 2022</a:t>
            </a:r>
            <a:endParaRPr kumimoji="0" lang="en-US" sz="2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Open Registration Ends		June 5, Sunday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Summer session opens 8:00 a.m.		June 6, Monday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Classwork begins 8:00 a.m.		June 6, Monday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Independence Day Holiday (observed)		July 4, Monday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Final Examinations begin 8:00 a.m.		July 28, Thursday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Final Examinations end 12:30 p.m.		July 29, Friday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Summer Sessions closes 12:30 p.m.		July 29, Friday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2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2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a:t>
            </a:r>
            <a:r>
              <a:rPr kumimoji="0" lang="en-US" sz="12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Schedule shows the regular eight-week Summer Session.  </a:t>
            </a:r>
            <a:endParaRPr kumimoji="0" lang="en-US" sz="12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2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a:t>
            </a:r>
            <a:r>
              <a:rPr kumimoji="0" lang="en-US" sz="12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Other </a:t>
            </a:r>
            <a:r>
              <a:rPr kumimoji="0" lang="en-US" sz="12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special four-week course sessions may be scheduled.</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457200" algn="l"/>
                <a:tab pos="3657600" algn="l"/>
              </a:tabLst>
              <a:defRPr/>
            </a:pPr>
            <a:endPar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mn-ea"/>
              <a:cs typeface="+mn-cs"/>
            </a:endParaRPr>
          </a:p>
        </p:txBody>
      </p:sp>
    </p:spTree>
    <p:extLst>
      <p:ext uri="{BB962C8B-B14F-4D97-AF65-F5344CB8AC3E}">
        <p14:creationId xmlns:p14="http://schemas.microsoft.com/office/powerpoint/2010/main" val="32957362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93754"/>
            <a:ext cx="8581292" cy="249299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1" i="0" u="none" strike="noStrike" kern="0" cap="none" spc="0" normalizeH="0" baseline="0" noProof="0" dirty="0" smtClean="0">
                <a:ln>
                  <a:noFill/>
                </a:ln>
                <a:solidFill>
                  <a:srgbClr val="999999">
                    <a:lumMod val="50000"/>
                  </a:srgbClr>
                </a:solidFill>
                <a:effectLst/>
                <a:uLnTx/>
                <a:uFillTx/>
                <a:latin typeface="Orgon Slab" panose="02000503000000020004" pitchFamily="50" charset="0"/>
                <a:ea typeface="+mn-ea"/>
                <a:cs typeface="+mn-cs"/>
              </a:rPr>
              <a:t>	</a:t>
            </a:r>
            <a:r>
              <a:rPr kumimoji="0" lang="en-US" sz="1600" b="1" i="0" u="sng"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CLASS SESSIONS</a:t>
            </a:r>
            <a:r>
              <a:rPr kumimoji="0" lang="en-US" sz="1600" b="1"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(EXCLUDING FINAL EXAMINATIONS</a:t>
            </a:r>
            <a:r>
              <a:rPr kumimoji="0" lang="en-US" sz="1600" b="1"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a:t>
            </a: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endPar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457200" marR="0" lvl="1" indent="0" algn="l" defTabSz="457200" rtl="0" eaLnBrk="1" fontAlgn="auto" latinLnBrk="0" hangingPunct="1">
              <a:lnSpc>
                <a:spcPct val="100000"/>
              </a:lnSpc>
              <a:spcBef>
                <a:spcPts val="0"/>
              </a:spcBef>
              <a:spcAft>
                <a:spcPts val="0"/>
              </a:spcAft>
              <a:buClrTx/>
              <a:buSzTx/>
              <a:buFontTx/>
              <a:buNone/>
              <a:tabLst>
                <a:tab pos="457200" algn="l"/>
                <a:tab pos="1600200" algn="l"/>
                <a:tab pos="2171700" algn="l"/>
                <a:tab pos="2628900" algn="l"/>
                <a:tab pos="3200400" algn="l"/>
                <a:tab pos="3771900" algn="l"/>
                <a:tab pos="43434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a:t>
            </a:r>
            <a:r>
              <a:rPr kumimoji="0" lang="en-US" sz="1400" b="0" i="0" u="sng"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M	TU	W	TH	F	</a:t>
            </a:r>
            <a:r>
              <a:rPr kumimoji="0" lang="en-US" sz="1400" b="0" i="0" u="sng"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Total </a:t>
            </a:r>
            <a:r>
              <a:rPr kumimoji="0" lang="en-US" sz="1400" b="0" i="0" u="sng"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MWF	</a:t>
            </a:r>
            <a:r>
              <a:rPr kumimoji="0" lang="en-US" sz="1400" b="0" i="0" u="sng"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Total </a:t>
            </a:r>
            <a:r>
              <a:rPr kumimoji="0" lang="en-US" sz="1400" b="0" i="0" u="sng"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TR</a:t>
            </a:r>
            <a:endParaRPr kumimoji="0" lang="en-US" sz="28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457200" marR="0" lvl="1" indent="0" algn="l" defTabSz="457200" rtl="0" eaLnBrk="1" fontAlgn="auto" latinLnBrk="0" hangingPunct="1">
              <a:lnSpc>
                <a:spcPct val="100000"/>
              </a:lnSpc>
              <a:spcBef>
                <a:spcPts val="0"/>
              </a:spcBef>
              <a:spcAft>
                <a:spcPts val="0"/>
              </a:spcAft>
              <a:buClrTx/>
              <a:buSzTx/>
              <a:buFontTx/>
              <a:buNone/>
              <a:tabLst>
                <a:tab pos="457200" algn="l"/>
                <a:tab pos="1600200" algn="l"/>
                <a:tab pos="2171700" algn="l"/>
                <a:tab pos="2628900" algn="l"/>
                <a:tab pos="3200400" algn="l"/>
                <a:tab pos="3771900" algn="l"/>
                <a:tab pos="4343400" algn="l"/>
              </a:tabLst>
              <a:defRPr/>
            </a:pP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Fall </a:t>
            </a: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Semester	</a:t>
            </a: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14	15	15	14	14		43			29	</a:t>
            </a:r>
            <a:endParaRPr kumimoji="0" lang="en-US" sz="28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457200" marR="0" lvl="1" indent="0" algn="l" defTabSz="457200" rtl="0" eaLnBrk="1" fontAlgn="auto" latinLnBrk="0" hangingPunct="1">
              <a:lnSpc>
                <a:spcPct val="100000"/>
              </a:lnSpc>
              <a:spcBef>
                <a:spcPts val="0"/>
              </a:spcBef>
              <a:spcAft>
                <a:spcPts val="0"/>
              </a:spcAft>
              <a:buClrTx/>
              <a:buSzTx/>
              <a:buFontTx/>
              <a:buNone/>
              <a:tabLst>
                <a:tab pos="457200" algn="l"/>
                <a:tab pos="1600200" algn="l"/>
                <a:tab pos="2171700" algn="l"/>
                <a:tab pos="2628900" algn="l"/>
                <a:tab pos="3200400" algn="l"/>
                <a:tab pos="3771900" algn="l"/>
                <a:tab pos="43434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Spring Semester	14	15	15	14	14	</a:t>
            </a: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43</a:t>
            </a: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a:t>
            </a: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29</a:t>
            </a: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a:t>
            </a:r>
            <a:endParaRPr kumimoji="0" lang="en-US" sz="28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457200" marR="0" lvl="1" indent="0" algn="l" defTabSz="457200" rtl="0" eaLnBrk="1" fontAlgn="auto" latinLnBrk="0" hangingPunct="1">
              <a:lnSpc>
                <a:spcPct val="100000"/>
              </a:lnSpc>
              <a:spcBef>
                <a:spcPts val="0"/>
              </a:spcBef>
              <a:spcAft>
                <a:spcPts val="0"/>
              </a:spcAft>
              <a:buClrTx/>
              <a:buSzTx/>
              <a:buFontTx/>
              <a:buNone/>
              <a:tabLst>
                <a:tab pos="457200" algn="l"/>
                <a:tab pos="1600200" algn="l"/>
                <a:tab pos="2171700" algn="l"/>
                <a:tab pos="2628900" algn="l"/>
                <a:tab pos="3200400" algn="l"/>
                <a:tab pos="3771900" algn="l"/>
                <a:tab pos="43434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Summer Semester	 7	 8	 8	 7	 7	</a:t>
            </a: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22 </a:t>
            </a: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a:t>
            </a: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15</a:t>
            </a:r>
          </a:p>
          <a:p>
            <a:pPr marL="457200" marR="0" lvl="1" indent="0" algn="l" defTabSz="457200" rtl="0" eaLnBrk="1" fontAlgn="auto" latinLnBrk="0" hangingPunct="1">
              <a:lnSpc>
                <a:spcPct val="100000"/>
              </a:lnSpc>
              <a:spcBef>
                <a:spcPts val="0"/>
              </a:spcBef>
              <a:spcAft>
                <a:spcPts val="0"/>
              </a:spcAft>
              <a:buClrTx/>
              <a:buSzTx/>
              <a:buFontTx/>
              <a:buNone/>
              <a:tabLst>
                <a:tab pos="457200" algn="l"/>
                <a:tab pos="1600200" algn="l"/>
                <a:tab pos="2171700" algn="l"/>
                <a:tab pos="2628900" algn="l"/>
                <a:tab pos="3200400" algn="l"/>
                <a:tab pos="3771900" algn="l"/>
                <a:tab pos="4343400" algn="l"/>
              </a:tabLst>
              <a:defRPr/>
            </a:pPr>
            <a:endParaRPr kumimoji="0" lang="en-US" sz="28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1600200" algn="l"/>
                <a:tab pos="2171700" algn="l"/>
                <a:tab pos="2628900" algn="l"/>
                <a:tab pos="3200400" algn="l"/>
                <a:tab pos="3771900" algn="l"/>
                <a:tab pos="43434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a:t>
            </a: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The </a:t>
            </a: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faculty is reminded of the religious and other holidays that a substantial number of </a:t>
            </a: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students</a:t>
            </a:r>
          </a:p>
          <a:p>
            <a:pPr marL="0" marR="0" lvl="0" indent="0" algn="l" defTabSz="457200" rtl="0" eaLnBrk="1" fontAlgn="auto" latinLnBrk="0" hangingPunct="1">
              <a:lnSpc>
                <a:spcPct val="100000"/>
              </a:lnSpc>
              <a:spcBef>
                <a:spcPts val="0"/>
              </a:spcBef>
              <a:spcAft>
                <a:spcPts val="0"/>
              </a:spcAft>
              <a:buClrTx/>
              <a:buSzTx/>
              <a:buFontTx/>
              <a:buNone/>
              <a:tabLst>
                <a:tab pos="457200" algn="l"/>
                <a:tab pos="1600200" algn="l"/>
                <a:tab pos="2171700" algn="l"/>
                <a:tab pos="2628900" algn="l"/>
                <a:tab pos="3200400" algn="l"/>
                <a:tab pos="3771900" algn="l"/>
                <a:tab pos="43434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a:t>
            </a: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a:t>
            </a: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may wish to observe.</a:t>
            </a:r>
            <a:endParaRPr kumimoji="0" lang="en-US" sz="28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457200" algn="l"/>
                <a:tab pos="3657600" algn="l"/>
              </a:tabLst>
              <a:defRPr/>
            </a:pPr>
            <a:endPar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mn-ea"/>
              <a:cs typeface="+mn-cs"/>
            </a:endParaRPr>
          </a:p>
        </p:txBody>
      </p:sp>
    </p:spTree>
    <p:extLst>
      <p:ext uri="{BB962C8B-B14F-4D97-AF65-F5344CB8AC3E}">
        <p14:creationId xmlns:p14="http://schemas.microsoft.com/office/powerpoint/2010/main" val="2584907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smtClean="0">
                <a:latin typeface="Orgon Slab" panose="02000503000000020004" pitchFamily="50" charset="0"/>
              </a:rPr>
              <a:t>V</a:t>
            </a:r>
            <a:r>
              <a:rPr lang="en-US" sz="3600" dirty="0">
                <a:latin typeface="Orgon Slab" panose="02000503000000020004" pitchFamily="50" charset="0"/>
              </a:rPr>
              <a:t>. 	Reports of Standing Committees</a:t>
            </a:r>
          </a:p>
          <a:p>
            <a:pPr marL="0" indent="0" defTabSz="685800">
              <a:buNone/>
            </a:pPr>
            <a:r>
              <a:rPr lang="en-US" sz="3600" dirty="0"/>
              <a:t>	</a:t>
            </a:r>
            <a:r>
              <a:rPr lang="en-US" sz="3600" dirty="0">
                <a:solidFill>
                  <a:srgbClr val="003B49"/>
                </a:solidFill>
                <a:latin typeface="Orgon Slab" panose="02000503000000020004" pitchFamily="50" charset="0"/>
              </a:rPr>
              <a:t>B</a:t>
            </a:r>
            <a:r>
              <a:rPr lang="en-US" sz="3600" dirty="0" smtClean="0">
                <a:solidFill>
                  <a:srgbClr val="003B49"/>
                </a:solidFill>
                <a:latin typeface="Orgon Slab" panose="02000503000000020004" pitchFamily="50" charset="0"/>
              </a:rPr>
              <a:t>.</a:t>
            </a: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Effective Teaching</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D. </a:t>
            </a:r>
            <a:r>
              <a:rPr lang="en-US" sz="3600" dirty="0" err="1" smtClean="0">
                <a:solidFill>
                  <a:srgbClr val="003B49"/>
                </a:solidFill>
                <a:latin typeface="Orgon Slab" panose="02000503000000020004" pitchFamily="50" charset="0"/>
              </a:rPr>
              <a:t>Oerther</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z="900" smtClean="0"/>
              <a:t>35</a:t>
            </a:fld>
            <a:endParaRPr lang="en-US" sz="900" dirty="0"/>
          </a:p>
        </p:txBody>
      </p:sp>
    </p:spTree>
    <p:extLst>
      <p:ext uri="{BB962C8B-B14F-4D97-AF65-F5344CB8AC3E}">
        <p14:creationId xmlns:p14="http://schemas.microsoft.com/office/powerpoint/2010/main" val="34373363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357898" y="2704420"/>
            <a:ext cx="8197114" cy="3958333"/>
          </a:xfrm>
        </p:spPr>
        <p:txBody>
          <a:bodyPr/>
          <a:lstStyle/>
          <a:p>
            <a:pPr marL="0" indent="0" defTabSz="685800">
              <a:buNone/>
            </a:pPr>
            <a:r>
              <a:rPr lang="en-US" sz="3200" dirty="0" smtClean="0">
                <a:latin typeface="Orgon Slab" panose="02000503000000020004" pitchFamily="50" charset="0"/>
              </a:rPr>
              <a:t>V. </a:t>
            </a:r>
            <a:r>
              <a:rPr lang="en-US" sz="3200" dirty="0">
                <a:latin typeface="Orgon Slab" panose="02000503000000020004" pitchFamily="50" charset="0"/>
              </a:rPr>
              <a:t>	Reports of Standing Committees</a:t>
            </a:r>
          </a:p>
          <a:p>
            <a:pPr marL="0" indent="0" defTabSz="685800">
              <a:buNone/>
            </a:pPr>
            <a:r>
              <a:rPr lang="en-US" sz="3200" dirty="0"/>
              <a:t>	</a:t>
            </a:r>
            <a:r>
              <a:rPr lang="en-US" sz="3600" dirty="0">
                <a:solidFill>
                  <a:srgbClr val="003B49"/>
                </a:solidFill>
                <a:latin typeface="Orgon Slab" panose="02000503000000020004" pitchFamily="50" charset="0"/>
              </a:rPr>
              <a:t>C</a:t>
            </a:r>
            <a:r>
              <a:rPr lang="en-US" sz="3600" dirty="0" smtClean="0">
                <a:solidFill>
                  <a:srgbClr val="003B49"/>
                </a:solidFill>
                <a:latin typeface="Orgon Slab" panose="02000503000000020004" pitchFamily="50" charset="0"/>
              </a:rPr>
              <a:t>.	Personnel</a:t>
            </a: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D. Westenberg</a:t>
            </a:r>
          </a:p>
          <a:p>
            <a:pPr marL="0" indent="0" defTabSz="685800">
              <a:buNone/>
            </a:pPr>
            <a:r>
              <a:rPr lang="en-US" sz="3200" dirty="0"/>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900" b="0" i="0" u="none" strike="noStrike" kern="1200" cap="none" spc="0" normalizeH="0" baseline="0" noProof="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19366466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Personnel Committee Report</a:t>
            </a:r>
            <a:endParaRPr lang="en-US" sz="4800" dirty="0"/>
          </a:p>
        </p:txBody>
      </p:sp>
    </p:spTree>
    <p:extLst>
      <p:ext uri="{BB962C8B-B14F-4D97-AF65-F5344CB8AC3E}">
        <p14:creationId xmlns:p14="http://schemas.microsoft.com/office/powerpoint/2010/main" val="14475813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Referrals</a:t>
            </a:r>
            <a:endParaRPr lang="en-US" b="1" dirty="0"/>
          </a:p>
        </p:txBody>
      </p:sp>
      <p:sp>
        <p:nvSpPr>
          <p:cNvPr id="3" name="Content Placeholder 2"/>
          <p:cNvSpPr>
            <a:spLocks noGrp="1"/>
          </p:cNvSpPr>
          <p:nvPr>
            <p:ph idx="1"/>
          </p:nvPr>
        </p:nvSpPr>
        <p:spPr/>
        <p:txBody>
          <a:bodyPr>
            <a:normAutofit fontScale="92500"/>
          </a:bodyPr>
          <a:lstStyle/>
          <a:p>
            <a:r>
              <a:rPr lang="en-US" sz="4000" dirty="0" smtClean="0"/>
              <a:t>Review department workload policies</a:t>
            </a:r>
          </a:p>
          <a:p>
            <a:r>
              <a:rPr lang="en-US" sz="4000" dirty="0" smtClean="0"/>
              <a:t>Update procedures for </a:t>
            </a:r>
            <a:r>
              <a:rPr lang="en-US" sz="4000" dirty="0"/>
              <a:t>Confidential Report of Conference Between Department Chair and Faculty </a:t>
            </a:r>
            <a:r>
              <a:rPr lang="en-US" sz="4000" dirty="0" smtClean="0"/>
              <a:t>Member</a:t>
            </a:r>
          </a:p>
          <a:p>
            <a:r>
              <a:rPr lang="en-US" sz="4000" dirty="0" smtClean="0"/>
              <a:t>Investigate policies to clarify rights and responsibilities of emerita faculty</a:t>
            </a:r>
            <a:endParaRPr lang="en-US" dirty="0"/>
          </a:p>
        </p:txBody>
      </p:sp>
    </p:spTree>
    <p:extLst>
      <p:ext uri="{BB962C8B-B14F-4D97-AF65-F5344CB8AC3E}">
        <p14:creationId xmlns:p14="http://schemas.microsoft.com/office/powerpoint/2010/main" val="41649971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workload policies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Status</a:t>
            </a:r>
          </a:p>
          <a:p>
            <a:pPr lvl="1"/>
            <a:r>
              <a:rPr lang="en-US" dirty="0" smtClean="0"/>
              <a:t>Policies all seem to satisfy the CRR 310.080 </a:t>
            </a:r>
            <a:r>
              <a:rPr lang="en-US" dirty="0"/>
              <a:t>Tenured and Tenure Track Faculty Workload Policy</a:t>
            </a:r>
          </a:p>
          <a:p>
            <a:pPr lvl="1"/>
            <a:r>
              <a:rPr lang="en-US" dirty="0" smtClean="0"/>
              <a:t>Department to department variations</a:t>
            </a:r>
          </a:p>
          <a:p>
            <a:pPr lvl="2"/>
            <a:r>
              <a:rPr lang="en-US" dirty="0" smtClean="0"/>
              <a:t>As expected, policies vary from department to department as determined by discipline</a:t>
            </a:r>
          </a:p>
          <a:p>
            <a:pPr lvl="2"/>
            <a:r>
              <a:rPr lang="en-US" dirty="0" smtClean="0"/>
              <a:t>Vary as to whether or not they quantify research and service and how they quantify</a:t>
            </a:r>
          </a:p>
          <a:p>
            <a:pPr lvl="2"/>
            <a:r>
              <a:rPr lang="en-US" dirty="0" smtClean="0"/>
              <a:t>Vary as to whether or not they adjust for class size, labs, new faculty, new courses, etc. </a:t>
            </a:r>
          </a:p>
          <a:p>
            <a:pPr lvl="2"/>
            <a:r>
              <a:rPr lang="en-US" dirty="0" smtClean="0"/>
              <a:t>Vary as to what is counted as a course.</a:t>
            </a:r>
          </a:p>
          <a:p>
            <a:r>
              <a:rPr lang="en-US" dirty="0" smtClean="0"/>
              <a:t>Looking for suggestions how to proceed.</a:t>
            </a:r>
          </a:p>
          <a:p>
            <a:pPr lvl="1"/>
            <a:r>
              <a:rPr lang="en-US" dirty="0" smtClean="0"/>
              <a:t>Perhaps identify standardized “structure” as to what elements should be addressed and how?</a:t>
            </a:r>
            <a:endParaRPr lang="en-US" dirty="0"/>
          </a:p>
        </p:txBody>
      </p:sp>
    </p:spTree>
    <p:extLst>
      <p:ext uri="{BB962C8B-B14F-4D97-AF65-F5344CB8AC3E}">
        <p14:creationId xmlns:p14="http://schemas.microsoft.com/office/powerpoint/2010/main" val="2046566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23212" y="2613917"/>
            <a:ext cx="8557502" cy="4244083"/>
          </a:xfrm>
        </p:spPr>
        <p:txBody>
          <a:bodyPr/>
          <a:lstStyle/>
          <a:p>
            <a:pPr marL="0" indent="0" defTabSz="857250">
              <a:buNone/>
            </a:pPr>
            <a:r>
              <a:rPr lang="en-US" sz="3200" dirty="0" smtClean="0">
                <a:latin typeface="Orgon Slab" panose="02000503000000020004" pitchFamily="50" charset="0"/>
              </a:rPr>
              <a:t>III.	Campus Reports</a:t>
            </a:r>
          </a:p>
          <a:p>
            <a:pPr marL="858838" lvl="1" indent="-858838" defTabSz="857250">
              <a:buNone/>
              <a:tabLst>
                <a:tab pos="1716088" algn="l"/>
              </a:tabLst>
            </a:pPr>
            <a:r>
              <a:rPr lang="en-US" sz="2800" dirty="0" smtClean="0">
                <a:solidFill>
                  <a:srgbClr val="003B49"/>
                </a:solidFill>
                <a:latin typeface="Orgon Slab" panose="02000503000000020004" pitchFamily="50" charset="0"/>
              </a:rPr>
              <a:t>	</a:t>
            </a:r>
            <a:r>
              <a:rPr lang="en-US" sz="3200" dirty="0" smtClean="0">
                <a:solidFill>
                  <a:srgbClr val="003B49"/>
                </a:solidFill>
                <a:latin typeface="Orgon Slab" panose="02000503000000020004" pitchFamily="50" charset="0"/>
              </a:rPr>
              <a:t>A</a:t>
            </a:r>
            <a:r>
              <a:rPr lang="en-US" sz="3200" dirty="0">
                <a:solidFill>
                  <a:srgbClr val="003B49"/>
                </a:solidFill>
                <a:latin typeface="Orgon Slab" panose="02000503000000020004" pitchFamily="50" charset="0"/>
              </a:rPr>
              <a:t>.	Staff </a:t>
            </a:r>
            <a:r>
              <a:rPr lang="en-US" sz="3200" dirty="0" smtClean="0">
                <a:solidFill>
                  <a:srgbClr val="003B49"/>
                </a:solidFill>
                <a:latin typeface="Orgon Slab" panose="02000503000000020004" pitchFamily="50" charset="0"/>
              </a:rPr>
              <a:t>Council</a:t>
            </a:r>
          </a:p>
          <a:p>
            <a:pPr marL="858838" lvl="1" indent="-858838" defTabSz="857250">
              <a:buNone/>
              <a:tabLst>
                <a:tab pos="1716088" algn="l"/>
              </a:tabLst>
            </a:pPr>
            <a:r>
              <a:rPr lang="en-US" sz="3200" dirty="0">
                <a:solidFill>
                  <a:srgbClr val="003B49"/>
                </a:solidFill>
                <a:latin typeface="Orgon Slab" panose="02000503000000020004" pitchFamily="50" charset="0"/>
              </a:rPr>
              <a:t>	</a:t>
            </a:r>
            <a:r>
              <a:rPr lang="en-US" sz="3200" dirty="0" smtClean="0">
                <a:solidFill>
                  <a:srgbClr val="003B49"/>
                </a:solidFill>
                <a:latin typeface="Orgon Slab" panose="02000503000000020004" pitchFamily="50" charset="0"/>
              </a:rPr>
              <a:t>	B. Spencer</a:t>
            </a:r>
          </a:p>
          <a:p>
            <a:pPr marL="858838" lvl="1" indent="-858838" defTabSz="857250">
              <a:buNone/>
              <a:tabLst>
                <a:tab pos="1716088" algn="l"/>
              </a:tabLst>
            </a:pPr>
            <a:endParaRPr lang="en-US" sz="3200" dirty="0">
              <a:solidFill>
                <a:srgbClr val="003B49"/>
              </a:solidFill>
              <a:latin typeface="Orgon Slab" panose="02000503000000020004" pitchFamily="50" charset="0"/>
            </a:endParaRPr>
          </a:p>
          <a:p>
            <a:pPr marL="858838" lvl="1" indent="-858838" defTabSz="857250">
              <a:buNone/>
              <a:tabLst>
                <a:tab pos="1716088" algn="l"/>
              </a:tabLst>
            </a:pPr>
            <a:r>
              <a:rPr lang="en-US" sz="3200" dirty="0" smtClean="0">
                <a:solidFill>
                  <a:srgbClr val="003B49"/>
                </a:solidFill>
                <a:latin typeface="Orgon Slab" panose="02000503000000020004" pitchFamily="50" charset="0"/>
              </a:rPr>
              <a:t>      -No Report</a:t>
            </a:r>
            <a:endParaRPr lang="en-US" sz="2800" dirty="0" smtClean="0">
              <a:solidFill>
                <a:srgbClr val="003B49"/>
              </a:solidFill>
              <a:latin typeface="Orgon Slab" panose="02000503000000020004" pitchFamily="50" charset="0"/>
            </a:endParaRPr>
          </a:p>
          <a:p>
            <a:pPr marL="858838" lvl="1" indent="-858838" defTabSz="857250">
              <a:buNone/>
              <a:tabLst>
                <a:tab pos="1716088" algn="l"/>
              </a:tabLst>
            </a:pP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	</a:t>
            </a:r>
          </a:p>
          <a:p>
            <a:pPr marL="858838" lvl="1" indent="-858838" defTabSz="857250">
              <a:buNone/>
              <a:tabLst>
                <a:tab pos="1716088" algn="l"/>
              </a:tabLst>
            </a:pP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	</a:t>
            </a: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790003"/>
            <a:ext cx="8184662" cy="473672"/>
          </a:xfrm>
        </p:spPr>
        <p:txBody>
          <a:bodyPr>
            <a:noAutofit/>
          </a:bodyPr>
          <a:lstStyle/>
          <a:p>
            <a:r>
              <a:rPr lang="en-US" sz="3600" dirty="0">
                <a:latin typeface="Orgon Slab" panose="02000503000000020004" pitchFamily="50" charset="0"/>
              </a:rPr>
              <a:t>Agenda</a:t>
            </a:r>
          </a:p>
        </p:txBody>
      </p:sp>
      <p:sp>
        <p:nvSpPr>
          <p:cNvPr id="3" name="Slide Number Placeholder 2"/>
          <p:cNvSpPr>
            <a:spLocks noGrp="1"/>
          </p:cNvSpPr>
          <p:nvPr>
            <p:ph type="sldNum" sz="quarter" idx="14"/>
          </p:nvPr>
        </p:nvSpPr>
        <p:spPr/>
        <p:txBody>
          <a:bodyPr/>
          <a:lstStyle/>
          <a:p>
            <a:fld id="{7E03178D-84EE-4CB8-A279-6A93DE17BCD8}" type="slidenum">
              <a:rPr lang="en-US" smtClean="0"/>
              <a:t>4</a:t>
            </a:fld>
            <a:endParaRPr lang="en-US" dirty="0"/>
          </a:p>
        </p:txBody>
      </p:sp>
    </p:spTree>
    <p:extLst>
      <p:ext uri="{BB962C8B-B14F-4D97-AF65-F5344CB8AC3E}">
        <p14:creationId xmlns:p14="http://schemas.microsoft.com/office/powerpoint/2010/main" val="38494185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Confidential Report of Conference Between Department Chair and Faculty </a:t>
            </a:r>
            <a:r>
              <a:rPr lang="en-US" dirty="0" smtClean="0"/>
              <a:t>Member</a:t>
            </a:r>
            <a:endParaRPr lang="en-US" dirty="0"/>
          </a:p>
        </p:txBody>
      </p:sp>
      <p:pic>
        <p:nvPicPr>
          <p:cNvPr id="4" name="Picture 3"/>
          <p:cNvPicPr>
            <a:picLocks noChangeAspect="1"/>
          </p:cNvPicPr>
          <p:nvPr/>
        </p:nvPicPr>
        <p:blipFill>
          <a:blip r:embed="rId2"/>
          <a:stretch>
            <a:fillRect/>
          </a:stretch>
        </p:blipFill>
        <p:spPr>
          <a:xfrm>
            <a:off x="4389881" y="1178805"/>
            <a:ext cx="4291411" cy="5580600"/>
          </a:xfrm>
          <a:prstGeom prst="rect">
            <a:avLst/>
          </a:prstGeom>
        </p:spPr>
      </p:pic>
    </p:spTree>
    <p:extLst>
      <p:ext uri="{BB962C8B-B14F-4D97-AF65-F5344CB8AC3E}">
        <p14:creationId xmlns:p14="http://schemas.microsoft.com/office/powerpoint/2010/main" val="29064019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a:t>
            </a:r>
            <a:endParaRPr lang="en-US" dirty="0"/>
          </a:p>
        </p:txBody>
      </p:sp>
      <p:sp>
        <p:nvSpPr>
          <p:cNvPr id="3" name="Content Placeholder 2"/>
          <p:cNvSpPr>
            <a:spLocks noGrp="1"/>
          </p:cNvSpPr>
          <p:nvPr>
            <p:ph idx="1"/>
          </p:nvPr>
        </p:nvSpPr>
        <p:spPr/>
        <p:txBody>
          <a:bodyPr>
            <a:normAutofit/>
          </a:bodyPr>
          <a:lstStyle/>
          <a:p>
            <a:r>
              <a:rPr lang="en-US" dirty="0"/>
              <a:t>It is the responsibility of both the faculty member and the chair to ensure that the annual conference, as recorded herein, provides the faculty member with sufficient information to set goals for the following year's performance. </a:t>
            </a:r>
            <a:r>
              <a:rPr lang="en-US" b="1" dirty="0"/>
              <a:t>Copies of this document are for chair and faculty member only but available to Dean, Vice-Chancellor for Academic Affairs, and Chancellor.</a:t>
            </a:r>
            <a:endParaRPr lang="en-US" dirty="0"/>
          </a:p>
          <a:p>
            <a:r>
              <a:rPr lang="en-US" dirty="0"/>
              <a:t>Adopted at April 25, 1991 Academic Council </a:t>
            </a:r>
            <a:r>
              <a:rPr lang="en-US" dirty="0" smtClean="0"/>
              <a:t>Meeting</a:t>
            </a:r>
            <a:endParaRPr lang="en-US" dirty="0"/>
          </a:p>
        </p:txBody>
      </p:sp>
    </p:spTree>
    <p:extLst>
      <p:ext uri="{BB962C8B-B14F-4D97-AF65-F5344CB8AC3E}">
        <p14:creationId xmlns:p14="http://schemas.microsoft.com/office/powerpoint/2010/main" val="23988498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407195" cy="1325563"/>
          </a:xfrm>
        </p:spPr>
        <p:txBody>
          <a:bodyPr>
            <a:normAutofit/>
          </a:bodyPr>
          <a:lstStyle/>
          <a:p>
            <a:r>
              <a:rPr lang="en-US" dirty="0" smtClean="0"/>
              <a:t>Current (no Deans, Provost vs VCAA)</a:t>
            </a:r>
            <a:endParaRPr lang="en-US" dirty="0"/>
          </a:p>
        </p:txBody>
      </p:sp>
      <p:sp>
        <p:nvSpPr>
          <p:cNvPr id="3" name="Content Placeholder 2"/>
          <p:cNvSpPr>
            <a:spLocks noGrp="1"/>
          </p:cNvSpPr>
          <p:nvPr>
            <p:ph idx="1"/>
          </p:nvPr>
        </p:nvSpPr>
        <p:spPr/>
        <p:txBody>
          <a:bodyPr>
            <a:normAutofit fontScale="92500"/>
          </a:bodyPr>
          <a:lstStyle/>
          <a:p>
            <a:r>
              <a:rPr lang="en-US" dirty="0"/>
              <a:t>It is the responsibility of both the faculty member and the chair to ensure that the annual conference, as recorded herein, provides the faculty member with sufficient information to set goals for the following year's performance. </a:t>
            </a:r>
            <a:r>
              <a:rPr lang="en-US" dirty="0">
                <a:solidFill>
                  <a:srgbClr val="FF0000"/>
                </a:solidFill>
              </a:rPr>
              <a:t>The signed original is retained in the faculty member’s personnel file in the department. </a:t>
            </a:r>
            <a:r>
              <a:rPr lang="en-US" b="1" dirty="0"/>
              <a:t>Copies of this document are for chair and faculty member only, but available to </a:t>
            </a:r>
            <a:r>
              <a:rPr lang="en-US" b="1" dirty="0">
                <a:solidFill>
                  <a:srgbClr val="FF0000"/>
                </a:solidFill>
              </a:rPr>
              <a:t>Provost</a:t>
            </a:r>
            <a:r>
              <a:rPr lang="en-US" b="1" dirty="0"/>
              <a:t>, Chancellor, and as necessary for Post Tenure Review.</a:t>
            </a:r>
          </a:p>
          <a:p>
            <a:r>
              <a:rPr lang="en-US" dirty="0"/>
              <a:t>Adopted at April 25, 1991 Academic Council Meeting. Revised at November 20, 2008 Faculty Senate Meeting.</a:t>
            </a:r>
          </a:p>
          <a:p>
            <a:endParaRPr lang="en-US" dirty="0"/>
          </a:p>
        </p:txBody>
      </p:sp>
    </p:spTree>
    <p:extLst>
      <p:ext uri="{BB962C8B-B14F-4D97-AF65-F5344CB8AC3E}">
        <p14:creationId xmlns:p14="http://schemas.microsoft.com/office/powerpoint/2010/main" val="13694347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(add Deans)</a:t>
            </a:r>
            <a:endParaRPr lang="en-US" dirty="0"/>
          </a:p>
        </p:txBody>
      </p:sp>
      <p:sp>
        <p:nvSpPr>
          <p:cNvPr id="3" name="Content Placeholder 2"/>
          <p:cNvSpPr>
            <a:spLocks noGrp="1"/>
          </p:cNvSpPr>
          <p:nvPr>
            <p:ph idx="1"/>
          </p:nvPr>
        </p:nvSpPr>
        <p:spPr/>
        <p:txBody>
          <a:bodyPr>
            <a:normAutofit fontScale="92500" lnSpcReduction="10000"/>
          </a:bodyPr>
          <a:lstStyle/>
          <a:p>
            <a:r>
              <a:rPr lang="en-US" dirty="0"/>
              <a:t>It is the responsibility of both the faculty member and the chair to ensure that the annual conference, as recorded herein, provides the faculty member with sufficient information to set goals for the following year's performance. </a:t>
            </a:r>
            <a:r>
              <a:rPr lang="en-US" dirty="0">
                <a:solidFill>
                  <a:srgbClr val="FF0000"/>
                </a:solidFill>
              </a:rPr>
              <a:t>The signed original is retained in the faculty member’s personnel file in the department</a:t>
            </a:r>
            <a:r>
              <a:rPr lang="en-US" dirty="0"/>
              <a:t>. </a:t>
            </a:r>
            <a:r>
              <a:rPr lang="en-US" b="1" dirty="0">
                <a:solidFill>
                  <a:srgbClr val="FF0000"/>
                </a:solidFill>
              </a:rPr>
              <a:t>Copies of this document are for chair and faculty member only but available to Dean, Provost, and Chancellor as necessary for Post Tenure Review.</a:t>
            </a:r>
            <a:endParaRPr lang="en-US" dirty="0">
              <a:solidFill>
                <a:srgbClr val="FF0000"/>
              </a:solidFill>
            </a:endParaRPr>
          </a:p>
          <a:p>
            <a:r>
              <a:rPr lang="en-US" dirty="0"/>
              <a:t>Adopted at April 25, 1991 Academic Council Meeting. Revised at {date to be determined} Faculty Senate Meeting</a:t>
            </a:r>
            <a:r>
              <a:rPr lang="en-US" dirty="0" smtClean="0"/>
              <a:t>.</a:t>
            </a:r>
            <a:endParaRPr lang="en-US" dirty="0"/>
          </a:p>
        </p:txBody>
      </p:sp>
    </p:spTree>
    <p:extLst>
      <p:ext uri="{BB962C8B-B14F-4D97-AF65-F5344CB8AC3E}">
        <p14:creationId xmlns:p14="http://schemas.microsoft.com/office/powerpoint/2010/main" val="18867896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to approve new wording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It is the responsibility of both the faculty member and the chair to ensure that the annual conference, as recorded herein, provides the faculty member with sufficient information to set goals for the following year's performance. The signed original is retained in the faculty member’s personnel file in the department. </a:t>
            </a:r>
            <a:r>
              <a:rPr lang="en-US" b="1" dirty="0">
                <a:solidFill>
                  <a:srgbClr val="FF0000"/>
                </a:solidFill>
              </a:rPr>
              <a:t>Copies of this document are for chair and faculty member only but available to Dean, Provost, and Chancellor as necessary for Post Tenure Review.</a:t>
            </a:r>
            <a:endParaRPr lang="en-US" dirty="0">
              <a:solidFill>
                <a:srgbClr val="FF0000"/>
              </a:solidFill>
            </a:endParaRPr>
          </a:p>
          <a:p>
            <a:r>
              <a:rPr lang="en-US" dirty="0"/>
              <a:t>Adopted at April 25, 1991 Academic Council Meeting. Revised at {date to be determined} Faculty Senate Meeting</a:t>
            </a:r>
            <a:r>
              <a:rPr lang="en-US" dirty="0" smtClean="0"/>
              <a:t>.</a:t>
            </a:r>
            <a:endParaRPr lang="en-US" dirty="0"/>
          </a:p>
        </p:txBody>
      </p:sp>
    </p:spTree>
    <p:extLst>
      <p:ext uri="{BB962C8B-B14F-4D97-AF65-F5344CB8AC3E}">
        <p14:creationId xmlns:p14="http://schemas.microsoft.com/office/powerpoint/2010/main" val="35508275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 and responsibilities of emerita faculty</a:t>
            </a:r>
            <a:endParaRPr lang="en-US" dirty="0"/>
          </a:p>
        </p:txBody>
      </p:sp>
      <p:sp>
        <p:nvSpPr>
          <p:cNvPr id="3" name="Content Placeholder 2"/>
          <p:cNvSpPr>
            <a:spLocks noGrp="1"/>
          </p:cNvSpPr>
          <p:nvPr>
            <p:ph idx="1"/>
          </p:nvPr>
        </p:nvSpPr>
        <p:spPr/>
        <p:txBody>
          <a:bodyPr/>
          <a:lstStyle/>
          <a:p>
            <a:r>
              <a:rPr lang="en-US" dirty="0" smtClean="0"/>
              <a:t>Status</a:t>
            </a:r>
          </a:p>
          <a:p>
            <a:pPr lvl="1"/>
            <a:r>
              <a:rPr lang="en-US" dirty="0" smtClean="0"/>
              <a:t>Concerns </a:t>
            </a:r>
          </a:p>
          <a:p>
            <a:pPr lvl="2"/>
            <a:r>
              <a:rPr lang="en-US" dirty="0" smtClean="0"/>
              <a:t>Service on graduate committees</a:t>
            </a:r>
          </a:p>
          <a:p>
            <a:pPr lvl="2"/>
            <a:r>
              <a:rPr lang="en-US" dirty="0" smtClean="0"/>
              <a:t>Sponsoring new graduate students</a:t>
            </a:r>
          </a:p>
          <a:p>
            <a:pPr lvl="2"/>
            <a:r>
              <a:rPr lang="en-US" dirty="0" smtClean="0"/>
              <a:t>Access to accounts (i.e. SRI accounts)</a:t>
            </a:r>
          </a:p>
          <a:p>
            <a:pPr lvl="2"/>
            <a:r>
              <a:rPr lang="en-US" dirty="0" smtClean="0"/>
              <a:t>Submission and administration of proposals</a:t>
            </a:r>
          </a:p>
          <a:p>
            <a:pPr lvl="2"/>
            <a:r>
              <a:rPr lang="en-US" dirty="0" smtClean="0"/>
              <a:t>Liability</a:t>
            </a:r>
          </a:p>
          <a:p>
            <a:pPr lvl="2"/>
            <a:r>
              <a:rPr lang="en-US" dirty="0" smtClean="0"/>
              <a:t>Access to e-mail (loss of e-mail for set period of time?)</a:t>
            </a:r>
          </a:p>
          <a:p>
            <a:pPr lvl="3"/>
            <a:r>
              <a:rPr lang="en-US" dirty="0" smtClean="0"/>
              <a:t>Requirement for time of separation after retirement</a:t>
            </a:r>
          </a:p>
          <a:p>
            <a:pPr lvl="1"/>
            <a:r>
              <a:rPr lang="en-US" dirty="0" smtClean="0"/>
              <a:t>Many concerns relate to “employment” status</a:t>
            </a:r>
          </a:p>
          <a:p>
            <a:pPr lvl="1"/>
            <a:r>
              <a:rPr lang="en-US" dirty="0" smtClean="0"/>
              <a:t>Waiting on clarification of policies for “rehiring” emerita and retired faculty before proceeding.</a:t>
            </a:r>
          </a:p>
          <a:p>
            <a:pPr lvl="1"/>
            <a:endParaRPr lang="en-US" dirty="0"/>
          </a:p>
        </p:txBody>
      </p:sp>
    </p:spTree>
    <p:extLst>
      <p:ext uri="{BB962C8B-B14F-4D97-AF65-F5344CB8AC3E}">
        <p14:creationId xmlns:p14="http://schemas.microsoft.com/office/powerpoint/2010/main" val="91418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smtClean="0">
                <a:latin typeface="Orgon Slab" panose="02000503000000020004" pitchFamily="50" charset="0"/>
              </a:rPr>
              <a:t>V</a:t>
            </a:r>
            <a:r>
              <a:rPr lang="en-US" sz="3600" dirty="0">
                <a:latin typeface="Orgon Slab" panose="02000503000000020004" pitchFamily="50" charset="0"/>
              </a:rPr>
              <a:t>. 	Reports of Standing Committees</a:t>
            </a:r>
          </a:p>
          <a:p>
            <a:pPr marL="0" indent="0" defTabSz="685800">
              <a:buNone/>
            </a:pPr>
            <a:r>
              <a:rPr lang="en-US" sz="3600" dirty="0"/>
              <a:t>	</a:t>
            </a:r>
            <a:r>
              <a:rPr lang="en-US" sz="3200" dirty="0">
                <a:solidFill>
                  <a:srgbClr val="003B49"/>
                </a:solidFill>
                <a:latin typeface="Orgon Slab" panose="02000503000000020004" pitchFamily="50" charset="0"/>
              </a:rPr>
              <a:t>D</a:t>
            </a:r>
            <a:r>
              <a:rPr lang="en-US" sz="3200" dirty="0" smtClean="0">
                <a:solidFill>
                  <a:srgbClr val="003B49"/>
                </a:solidFill>
                <a:latin typeface="Orgon Slab" panose="02000503000000020004" pitchFamily="50" charset="0"/>
              </a:rPr>
              <a:t>.</a:t>
            </a:r>
            <a:r>
              <a:rPr lang="en-US" sz="3200" dirty="0">
                <a:solidFill>
                  <a:srgbClr val="003B49"/>
                </a:solidFill>
                <a:latin typeface="Orgon Slab" panose="02000503000000020004" pitchFamily="50" charset="0"/>
              </a:rPr>
              <a:t>	</a:t>
            </a:r>
            <a:r>
              <a:rPr lang="en-US" sz="3200" dirty="0" smtClean="0">
                <a:solidFill>
                  <a:srgbClr val="003B49"/>
                </a:solidFill>
                <a:latin typeface="Orgon Slab" panose="02000503000000020004" pitchFamily="50" charset="0"/>
              </a:rPr>
              <a:t>Intellectual Property</a:t>
            </a:r>
            <a:endParaRPr lang="en-US" sz="3200" dirty="0">
              <a:solidFill>
                <a:srgbClr val="003B49"/>
              </a:solidFill>
              <a:latin typeface="Orgon Slab" panose="02000503000000020004" pitchFamily="50" charset="0"/>
            </a:endParaRPr>
          </a:p>
          <a:p>
            <a:pPr marL="0" indent="0" defTabSz="685800">
              <a:buNone/>
            </a:pPr>
            <a:r>
              <a:rPr lang="en-US" sz="3200" dirty="0">
                <a:solidFill>
                  <a:srgbClr val="003B49"/>
                </a:solidFill>
                <a:latin typeface="Orgon Slab" panose="02000503000000020004" pitchFamily="50" charset="0"/>
              </a:rPr>
              <a:t>		</a:t>
            </a:r>
            <a:r>
              <a:rPr lang="en-US" sz="3200" dirty="0" smtClean="0">
                <a:solidFill>
                  <a:srgbClr val="003B49"/>
                </a:solidFill>
                <a:latin typeface="Orgon Slab" panose="02000503000000020004" pitchFamily="50" charset="0"/>
              </a:rPr>
              <a:t>J. Kimball</a:t>
            </a: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9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9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24298819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4343400"/>
            <a:ext cx="8229600" cy="1447800"/>
          </a:xfrm>
          <a:prstGeom prst="rect">
            <a:avLst/>
          </a:prstGeom>
        </p:spPr>
        <p:txBody>
          <a:bodyPr lIns="57150" tIns="28575" rIns="57150" bIns="28575"/>
          <a:lstStyle>
            <a:lvl1pPr algn="ctr" defTabSz="1463040" rtl="0" eaLnBrk="1" latinLnBrk="0" hangingPunct="1">
              <a:spcBef>
                <a:spcPct val="0"/>
              </a:spcBef>
              <a:buNone/>
              <a:defRPr sz="7000" kern="1200">
                <a:solidFill>
                  <a:schemeClr val="tx1"/>
                </a:solidFill>
                <a:latin typeface="+mj-lt"/>
                <a:ea typeface="+mj-ea"/>
                <a:cs typeface="+mj-cs"/>
              </a:defRPr>
            </a:lvl1pPr>
          </a:lstStyle>
          <a:p>
            <a:pPr marL="0" marR="0" lvl="0" indent="0" algn="ctr" defTabSz="146304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prstClr val="black"/>
                </a:solidFill>
                <a:effectLst/>
                <a:uLnTx/>
                <a:uFillTx/>
                <a:latin typeface="Calibri"/>
                <a:ea typeface="+mj-ea"/>
                <a:cs typeface="+mj-cs"/>
              </a:rPr>
              <a:t>Office of Technology Transfer </a:t>
            </a:r>
            <a:br>
              <a:rPr kumimoji="0" lang="en-US" sz="4800" b="1" i="0" u="none" strike="noStrike" kern="1200" cap="none" spc="0" normalizeH="0" baseline="0" noProof="0" dirty="0" smtClean="0">
                <a:ln>
                  <a:noFill/>
                </a:ln>
                <a:solidFill>
                  <a:prstClr val="black"/>
                </a:solidFill>
                <a:effectLst/>
                <a:uLnTx/>
                <a:uFillTx/>
                <a:latin typeface="Calibri"/>
                <a:ea typeface="+mj-ea"/>
                <a:cs typeface="+mj-cs"/>
              </a:rPr>
            </a:br>
            <a:r>
              <a:rPr kumimoji="0" lang="en-US" sz="4800" b="1" i="0" u="none" strike="noStrike" kern="1200" cap="none" spc="0" normalizeH="0" baseline="0" noProof="0" dirty="0" smtClean="0">
                <a:ln>
                  <a:noFill/>
                </a:ln>
                <a:solidFill>
                  <a:prstClr val="black"/>
                </a:solidFill>
                <a:effectLst/>
                <a:uLnTx/>
                <a:uFillTx/>
                <a:latin typeface="Calibri"/>
                <a:ea typeface="+mj-ea"/>
                <a:cs typeface="+mj-cs"/>
              </a:rPr>
              <a:t>and Economic Development</a:t>
            </a:r>
            <a:endParaRPr kumimoji="0" lang="en-US" sz="4800" b="1" i="0" u="none" strike="noStrike" kern="1200" cap="none" spc="0" normalizeH="0" baseline="0" noProof="0" dirty="0">
              <a:ln>
                <a:noFill/>
              </a:ln>
              <a:solidFill>
                <a:prstClr val="black"/>
              </a:solidFill>
              <a:effectLst/>
              <a:uLnTx/>
              <a:uFillTx/>
              <a:latin typeface="Calibri"/>
              <a:ea typeface="+mj-ea"/>
              <a:cs typeface="+mj-cs"/>
            </a:endParaRPr>
          </a:p>
        </p:txBody>
      </p:sp>
      <p:sp>
        <p:nvSpPr>
          <p:cNvPr id="3" name="Text Placeholder 2"/>
          <p:cNvSpPr txBox="1">
            <a:spLocks/>
          </p:cNvSpPr>
          <p:nvPr/>
        </p:nvSpPr>
        <p:spPr>
          <a:xfrm>
            <a:off x="304800" y="1808213"/>
            <a:ext cx="4267200" cy="2133600"/>
          </a:xfrm>
          <a:prstGeom prst="rect">
            <a:avLst/>
          </a:prstGeom>
        </p:spPr>
        <p:txBody>
          <a:bodyPr lIns="57150" tIns="28575" rIns="57150" bIns="28575"/>
          <a:lstStyle>
            <a:lvl1pPr marL="548640" indent="-548640" algn="l" defTabSz="1463040" rtl="0" eaLnBrk="1" latinLnBrk="0" hangingPunct="1">
              <a:spcBef>
                <a:spcPct val="20000"/>
              </a:spcBef>
              <a:buFont typeface="Arial" panose="020B0604020202020204" pitchFamily="34" charset="0"/>
              <a:buChar char="•"/>
              <a:defRPr sz="5100" kern="1200">
                <a:solidFill>
                  <a:schemeClr val="tx1"/>
                </a:solidFill>
                <a:latin typeface="+mn-lt"/>
                <a:ea typeface="+mn-ea"/>
                <a:cs typeface="+mn-cs"/>
              </a:defRPr>
            </a:lvl1pPr>
            <a:lvl2pPr marL="1188720" indent="-457200" algn="l" defTabSz="1463040"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2pPr>
            <a:lvl3pPr marL="1828800" indent="-365760" algn="l" defTabSz="146304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3pPr>
            <a:lvl4pPr marL="256032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4pPr>
            <a:lvl5pPr marL="329184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5pPr>
            <a:lvl6pPr marL="402336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6pPr>
            <a:lvl7pPr marL="475488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7pPr>
            <a:lvl8pPr marL="548640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8pPr>
            <a:lvl9pPr marL="621792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9pPr>
          </a:lstStyle>
          <a:p>
            <a:pPr marL="0" marR="0" lvl="0" indent="0" algn="l" defTabSz="146304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smtClean="0">
                <a:ln>
                  <a:noFill/>
                </a:ln>
                <a:solidFill>
                  <a:prstClr val="black"/>
                </a:solidFill>
                <a:effectLst/>
                <a:uLnTx/>
                <a:uFillTx/>
                <a:latin typeface="Calibri"/>
                <a:ea typeface="+mn-ea"/>
                <a:cs typeface="+mn-cs"/>
              </a:rPr>
              <a:t>March 2020 – IP Committee Report to Faculty Senate</a:t>
            </a: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06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5867400"/>
            <a:ext cx="8229600" cy="365760"/>
          </a:xfrm>
          <a:prstGeom prst="rect">
            <a:avLst/>
          </a:prstGeom>
          <a:noFill/>
        </p:spPr>
        <p:txBody>
          <a:bodyPr wrap="square" lIns="57150" tIns="28575" rIns="57150" bIns="28575"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codevo.mst.edu | businessdevelopment.mst.edu | techtransfer.mst.edu</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2" descr="C:\Users\townesm\Dropbox\Video Tour of Tech Dev Ctr\Shot 2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4372" y="1468585"/>
            <a:ext cx="3550028" cy="2743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57200" y="5852160"/>
            <a:ext cx="8229600" cy="0"/>
          </a:xfrm>
          <a:prstGeom prst="line">
            <a:avLst/>
          </a:prstGeom>
          <a:ln w="38100">
            <a:solidFill>
              <a:srgbClr val="00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6520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646" y="23446"/>
            <a:ext cx="8229600" cy="1143000"/>
          </a:xfrm>
        </p:spPr>
        <p:txBody>
          <a:bodyPr/>
          <a:lstStyle/>
          <a:p>
            <a:r>
              <a:rPr lang="en-US" dirty="0" smtClean="0"/>
              <a:t>Results (FY18/</a:t>
            </a:r>
            <a:r>
              <a:rPr lang="en-US" dirty="0" smtClean="0">
                <a:solidFill>
                  <a:srgbClr val="00B050"/>
                </a:solidFill>
              </a:rPr>
              <a:t>19/</a:t>
            </a:r>
            <a:r>
              <a:rPr lang="en-US" dirty="0" smtClean="0">
                <a:solidFill>
                  <a:srgbClr val="7030A0"/>
                </a:solidFill>
              </a:rPr>
              <a:t>20 YTD</a:t>
            </a:r>
            <a:r>
              <a:rPr lang="en-US" dirty="0" smtClean="0"/>
              <a:t>)</a:t>
            </a:r>
            <a:endParaRPr lang="en-US" dirty="0"/>
          </a:p>
        </p:txBody>
      </p:sp>
      <p:sp>
        <p:nvSpPr>
          <p:cNvPr id="3" name="Content Placeholder 2"/>
          <p:cNvSpPr>
            <a:spLocks noGrp="1"/>
          </p:cNvSpPr>
          <p:nvPr>
            <p:ph sz="half" idx="1"/>
          </p:nvPr>
        </p:nvSpPr>
        <p:spPr>
          <a:xfrm>
            <a:off x="480646" y="1371600"/>
            <a:ext cx="8458200" cy="4876800"/>
          </a:xfrm>
        </p:spPr>
        <p:txBody>
          <a:bodyPr numCol="2">
            <a:normAutofit lnSpcReduction="10000"/>
          </a:bodyPr>
          <a:lstStyle/>
          <a:p>
            <a:r>
              <a:rPr lang="en-US" b="1" dirty="0" smtClean="0"/>
              <a:t>Technology Transfer</a:t>
            </a:r>
          </a:p>
          <a:p>
            <a:pPr lvl="1"/>
            <a:r>
              <a:rPr lang="en-US" dirty="0" smtClean="0"/>
              <a:t>Royalty Income </a:t>
            </a:r>
          </a:p>
          <a:p>
            <a:pPr lvl="2"/>
            <a:r>
              <a:rPr lang="en-US" dirty="0" smtClean="0">
                <a:solidFill>
                  <a:srgbClr val="7030A0"/>
                </a:solidFill>
              </a:rPr>
              <a:t>FY2020 YTD $631K (est. $720-$750K</a:t>
            </a:r>
          </a:p>
          <a:p>
            <a:pPr lvl="2"/>
            <a:r>
              <a:rPr lang="en-US" dirty="0" smtClean="0">
                <a:solidFill>
                  <a:srgbClr val="00B050"/>
                </a:solidFill>
              </a:rPr>
              <a:t>FY19 $698K </a:t>
            </a:r>
            <a:r>
              <a:rPr lang="en-US" dirty="0" smtClean="0">
                <a:solidFill>
                  <a:srgbClr val="FF0000"/>
                </a:solidFill>
              </a:rPr>
              <a:t>Record!!</a:t>
            </a:r>
            <a:endParaRPr lang="en-US" dirty="0" smtClean="0">
              <a:solidFill>
                <a:srgbClr val="00B050"/>
              </a:solidFill>
            </a:endParaRPr>
          </a:p>
          <a:p>
            <a:pPr lvl="2"/>
            <a:r>
              <a:rPr lang="en-US" dirty="0" smtClean="0"/>
              <a:t>FY 18 $530K</a:t>
            </a:r>
          </a:p>
          <a:p>
            <a:pPr lvl="2"/>
            <a:endParaRPr lang="en-US" dirty="0"/>
          </a:p>
          <a:p>
            <a:pPr lvl="1"/>
            <a:r>
              <a:rPr lang="en-US" dirty="0" smtClean="0"/>
              <a:t>Patents &amp; Copyrights Issued/Granted</a:t>
            </a:r>
          </a:p>
          <a:p>
            <a:pPr lvl="2"/>
            <a:r>
              <a:rPr lang="en-US" dirty="0" smtClean="0">
                <a:solidFill>
                  <a:srgbClr val="7030A0"/>
                </a:solidFill>
              </a:rPr>
              <a:t>FY2020 – 18 (10 </a:t>
            </a:r>
            <a:r>
              <a:rPr lang="en-US" dirty="0" err="1" smtClean="0">
                <a:solidFill>
                  <a:srgbClr val="7030A0"/>
                </a:solidFill>
              </a:rPr>
              <a:t>nonUS</a:t>
            </a:r>
            <a:r>
              <a:rPr lang="en-US" dirty="0" smtClean="0">
                <a:solidFill>
                  <a:srgbClr val="7030A0"/>
                </a:solidFill>
              </a:rPr>
              <a:t>) 1 CR</a:t>
            </a:r>
          </a:p>
          <a:p>
            <a:pPr lvl="2"/>
            <a:r>
              <a:rPr lang="en-US" dirty="0" smtClean="0">
                <a:solidFill>
                  <a:srgbClr val="00B050"/>
                </a:solidFill>
              </a:rPr>
              <a:t>FY2019 – 34 (22 </a:t>
            </a:r>
            <a:r>
              <a:rPr lang="en-US" dirty="0" err="1" smtClean="0">
                <a:solidFill>
                  <a:srgbClr val="00B050"/>
                </a:solidFill>
              </a:rPr>
              <a:t>nonUS</a:t>
            </a:r>
            <a:r>
              <a:rPr lang="en-US" dirty="0" smtClean="0">
                <a:solidFill>
                  <a:srgbClr val="00B050"/>
                </a:solidFill>
              </a:rPr>
              <a:t>) 1CR</a:t>
            </a:r>
          </a:p>
          <a:p>
            <a:pPr lvl="2"/>
            <a:r>
              <a:rPr lang="en-US" dirty="0" smtClean="0"/>
              <a:t>FY2018 – 10 (1 </a:t>
            </a:r>
            <a:r>
              <a:rPr lang="en-US" dirty="0" err="1" smtClean="0"/>
              <a:t>nonUS</a:t>
            </a:r>
            <a:r>
              <a:rPr lang="en-US" dirty="0" smtClean="0"/>
              <a:t>) 3CR</a:t>
            </a:r>
          </a:p>
          <a:p>
            <a:pPr lvl="2"/>
            <a:endParaRPr lang="en-US" dirty="0" smtClean="0"/>
          </a:p>
          <a:p>
            <a:pPr lvl="2"/>
            <a:endParaRPr lang="en-US" dirty="0"/>
          </a:p>
          <a:p>
            <a:pPr lvl="1"/>
            <a:r>
              <a:rPr lang="en-US" dirty="0" smtClean="0"/>
              <a:t>Disclosures Received</a:t>
            </a:r>
          </a:p>
          <a:p>
            <a:pPr lvl="2"/>
            <a:r>
              <a:rPr lang="en-US" dirty="0" smtClean="0">
                <a:solidFill>
                  <a:srgbClr val="7030A0"/>
                </a:solidFill>
              </a:rPr>
              <a:t>FY2020 - 24</a:t>
            </a:r>
          </a:p>
          <a:p>
            <a:pPr lvl="2"/>
            <a:r>
              <a:rPr lang="en-US" dirty="0" smtClean="0">
                <a:solidFill>
                  <a:srgbClr val="00B050"/>
                </a:solidFill>
              </a:rPr>
              <a:t>FY2019 - 54 </a:t>
            </a:r>
            <a:r>
              <a:rPr lang="en-US" dirty="0">
                <a:solidFill>
                  <a:srgbClr val="FF0000"/>
                </a:solidFill>
              </a:rPr>
              <a:t>Record</a:t>
            </a:r>
            <a:r>
              <a:rPr lang="en-US" dirty="0" smtClean="0">
                <a:solidFill>
                  <a:srgbClr val="FF0000"/>
                </a:solidFill>
              </a:rPr>
              <a:t>!!</a:t>
            </a:r>
            <a:endParaRPr lang="en-US" dirty="0" smtClean="0">
              <a:solidFill>
                <a:srgbClr val="00B050"/>
              </a:solidFill>
            </a:endParaRPr>
          </a:p>
          <a:p>
            <a:pPr lvl="2"/>
            <a:r>
              <a:rPr lang="en-US" dirty="0" smtClean="0"/>
              <a:t>FY2018 - 50 </a:t>
            </a:r>
            <a:r>
              <a:rPr lang="en-US" dirty="0">
                <a:solidFill>
                  <a:srgbClr val="FF0000"/>
                </a:solidFill>
              </a:rPr>
              <a:t>Record</a:t>
            </a:r>
            <a:r>
              <a:rPr lang="en-US" dirty="0" smtClean="0">
                <a:solidFill>
                  <a:srgbClr val="FF0000"/>
                </a:solidFill>
              </a:rPr>
              <a:t>!!</a:t>
            </a:r>
            <a:endParaRPr lang="en-US" dirty="0"/>
          </a:p>
          <a:p>
            <a:pPr lvl="2"/>
            <a:endParaRPr lang="en-US" dirty="0" smtClean="0">
              <a:solidFill>
                <a:srgbClr val="FF0000"/>
              </a:solidFill>
            </a:endParaRPr>
          </a:p>
          <a:p>
            <a:pPr lvl="1"/>
            <a:r>
              <a:rPr lang="en-US" dirty="0"/>
              <a:t>Active License/options</a:t>
            </a:r>
          </a:p>
          <a:p>
            <a:pPr lvl="2"/>
            <a:r>
              <a:rPr lang="en-US" dirty="0" smtClean="0"/>
              <a:t>32/</a:t>
            </a:r>
            <a:r>
              <a:rPr lang="en-US" dirty="0" smtClean="0">
                <a:solidFill>
                  <a:srgbClr val="00B050"/>
                </a:solidFill>
              </a:rPr>
              <a:t>41/</a:t>
            </a:r>
            <a:r>
              <a:rPr lang="en-US" dirty="0" smtClean="0">
                <a:solidFill>
                  <a:srgbClr val="7030A0"/>
                </a:solidFill>
              </a:rPr>
              <a:t>46</a:t>
            </a:r>
            <a:r>
              <a:rPr lang="en-US" dirty="0" smtClean="0"/>
              <a:t> Licenses/options</a:t>
            </a:r>
          </a:p>
          <a:p>
            <a:pPr lvl="1"/>
            <a:endParaRPr lang="en-US" dirty="0" smtClean="0"/>
          </a:p>
          <a:p>
            <a:pPr lvl="1"/>
            <a:r>
              <a:rPr lang="en-US" dirty="0" smtClean="0"/>
              <a:t>Active Case load </a:t>
            </a:r>
          </a:p>
          <a:p>
            <a:pPr lvl="2"/>
            <a:r>
              <a:rPr lang="en-US" dirty="0" smtClean="0"/>
              <a:t>181/</a:t>
            </a:r>
            <a:r>
              <a:rPr lang="en-US" dirty="0" smtClean="0">
                <a:solidFill>
                  <a:srgbClr val="00B050"/>
                </a:solidFill>
              </a:rPr>
              <a:t>177/</a:t>
            </a:r>
            <a:r>
              <a:rPr lang="en-US" dirty="0" smtClean="0">
                <a:solidFill>
                  <a:srgbClr val="7030A0"/>
                </a:solidFill>
              </a:rPr>
              <a:t>177</a:t>
            </a:r>
            <a:r>
              <a:rPr lang="en-US" dirty="0" smtClean="0"/>
              <a:t> </a:t>
            </a:r>
            <a:r>
              <a:rPr lang="en-US" dirty="0"/>
              <a:t>cases</a:t>
            </a:r>
          </a:p>
          <a:p>
            <a:pPr marL="914400" lvl="2" indent="0">
              <a:buNone/>
            </a:pPr>
            <a:endParaRPr lang="en-US" dirty="0"/>
          </a:p>
        </p:txBody>
      </p:sp>
    </p:spTree>
    <p:extLst>
      <p:ext uri="{BB962C8B-B14F-4D97-AF65-F5344CB8AC3E}">
        <p14:creationId xmlns:p14="http://schemas.microsoft.com/office/powerpoint/2010/main" val="312801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TT metrics</a:t>
            </a:r>
            <a:endParaRPr lang="en-US" dirty="0"/>
          </a:p>
        </p:txBody>
      </p:sp>
      <p:sp>
        <p:nvSpPr>
          <p:cNvPr id="4" name="TextBox 3"/>
          <p:cNvSpPr txBox="1"/>
          <p:nvPr/>
        </p:nvSpPr>
        <p:spPr>
          <a:xfrm>
            <a:off x="1219200" y="5743583"/>
            <a:ext cx="23176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Campus Office opened</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9" name="Straight Arrow Connector 8"/>
          <p:cNvCxnSpPr>
            <a:stCxn id="4" idx="0"/>
          </p:cNvCxnSpPr>
          <p:nvPr/>
        </p:nvCxnSpPr>
        <p:spPr>
          <a:xfrm flipV="1">
            <a:off x="2378011" y="5048689"/>
            <a:ext cx="0" cy="69489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2"/>
          <a:stretch>
            <a:fillRect/>
          </a:stretch>
        </p:blipFill>
        <p:spPr>
          <a:xfrm>
            <a:off x="148809" y="1905000"/>
            <a:ext cx="8846382" cy="3143689"/>
          </a:xfrm>
          <a:prstGeom prst="rect">
            <a:avLst/>
          </a:prstGeom>
        </p:spPr>
      </p:pic>
    </p:spTree>
    <p:extLst>
      <p:ext uri="{BB962C8B-B14F-4D97-AF65-F5344CB8AC3E}">
        <p14:creationId xmlns:p14="http://schemas.microsoft.com/office/powerpoint/2010/main" val="4238155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a:xfrm>
            <a:off x="510790" y="2541306"/>
            <a:ext cx="8197114" cy="2673790"/>
          </a:xfrm>
        </p:spPr>
        <p:txBody>
          <a:bodyPr/>
          <a:lstStyle/>
          <a:p>
            <a:pPr marL="0" indent="0" defTabSz="857250">
              <a:buNone/>
            </a:pPr>
            <a:r>
              <a:rPr lang="en-US" sz="3200" dirty="0" smtClean="0">
                <a:latin typeface="Orgon Slab" panose="02000503000000020004" pitchFamily="50" charset="0"/>
              </a:rPr>
              <a:t>III.	Campus Reports</a:t>
            </a:r>
          </a:p>
          <a:p>
            <a:pPr marL="858838" lvl="1" indent="-858838" defTabSz="685800">
              <a:buNone/>
            </a:pPr>
            <a:r>
              <a:rPr lang="en-US" sz="2800" dirty="0" smtClean="0">
                <a:solidFill>
                  <a:srgbClr val="003B49"/>
                </a:solidFill>
                <a:latin typeface="Orgon Slab" panose="02000503000000020004" pitchFamily="50" charset="0"/>
              </a:rPr>
              <a:t>	B.</a:t>
            </a: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Student Council</a:t>
            </a:r>
          </a:p>
          <a:p>
            <a:pPr marL="858838" lvl="1" indent="-858838" defTabSz="685800">
              <a:buNone/>
            </a:pP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	K. Kessinger</a:t>
            </a:r>
          </a:p>
          <a:p>
            <a:pPr marL="858838" lvl="1" indent="-858838" defTabSz="685800">
              <a:buNone/>
            </a:pP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	</a:t>
            </a: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	</a:t>
            </a:r>
          </a:p>
          <a:p>
            <a:pPr marL="858838" lvl="1" indent="-858838" defTabSz="685800">
              <a:buNone/>
            </a:pP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	</a:t>
            </a: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845062"/>
            <a:ext cx="8184662" cy="473672"/>
          </a:xfrm>
        </p:spPr>
        <p:txBody>
          <a:bodyPr>
            <a:noAutofit/>
          </a:bodyPr>
          <a:lstStyle/>
          <a:p>
            <a:pPr defTabSz="9144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mtClean="0"/>
              <a:t>5</a:t>
            </a:fld>
            <a:endParaRPr lang="en-US" dirty="0"/>
          </a:p>
        </p:txBody>
      </p:sp>
    </p:spTree>
    <p:extLst>
      <p:ext uri="{BB962C8B-B14F-4D97-AF65-F5344CB8AC3E}">
        <p14:creationId xmlns:p14="http://schemas.microsoft.com/office/powerpoint/2010/main" val="11491755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TTO Comparable Schools</a:t>
            </a:r>
            <a:endParaRPr lang="en-US" dirty="0"/>
          </a:p>
        </p:txBody>
      </p:sp>
      <p:graphicFrame>
        <p:nvGraphicFramePr>
          <p:cNvPr id="3" name="Table 2"/>
          <p:cNvGraphicFramePr>
            <a:graphicFrameLocks noGrp="1"/>
          </p:cNvGraphicFramePr>
          <p:nvPr>
            <p:extLst/>
          </p:nvPr>
        </p:nvGraphicFramePr>
        <p:xfrm>
          <a:off x="342899" y="1417638"/>
          <a:ext cx="8572501" cy="3368040"/>
        </p:xfrm>
        <a:graphic>
          <a:graphicData uri="http://schemas.openxmlformats.org/drawingml/2006/table">
            <a:tbl>
              <a:tblPr firstRow="1" bandRow="1">
                <a:tableStyleId>{5C22544A-7EE6-4342-B048-85BDC9FD1C3A}</a:tableStyleId>
              </a:tblPr>
              <a:tblGrid>
                <a:gridCol w="2201048">
                  <a:extLst>
                    <a:ext uri="{9D8B030D-6E8A-4147-A177-3AD203B41FA5}">
                      <a16:colId xmlns:a16="http://schemas.microsoft.com/office/drawing/2014/main" val="20000"/>
                    </a:ext>
                  </a:extLst>
                </a:gridCol>
                <a:gridCol w="1140203">
                  <a:extLst>
                    <a:ext uri="{9D8B030D-6E8A-4147-A177-3AD203B41FA5}">
                      <a16:colId xmlns:a16="http://schemas.microsoft.com/office/drawing/2014/main" val="20001"/>
                    </a:ext>
                  </a:extLst>
                </a:gridCol>
                <a:gridCol w="1012500">
                  <a:extLst>
                    <a:ext uri="{9D8B030D-6E8A-4147-A177-3AD203B41FA5}">
                      <a16:colId xmlns:a16="http://schemas.microsoft.com/office/drawing/2014/main" val="20002"/>
                    </a:ext>
                  </a:extLst>
                </a:gridCol>
                <a:gridCol w="1090946">
                  <a:extLst>
                    <a:ext uri="{9D8B030D-6E8A-4147-A177-3AD203B41FA5}">
                      <a16:colId xmlns:a16="http://schemas.microsoft.com/office/drawing/2014/main" val="20003"/>
                    </a:ext>
                  </a:extLst>
                </a:gridCol>
                <a:gridCol w="934054">
                  <a:extLst>
                    <a:ext uri="{9D8B030D-6E8A-4147-A177-3AD203B41FA5}">
                      <a16:colId xmlns:a16="http://schemas.microsoft.com/office/drawing/2014/main" val="20004"/>
                    </a:ext>
                  </a:extLst>
                </a:gridCol>
                <a:gridCol w="1080000">
                  <a:extLst>
                    <a:ext uri="{9D8B030D-6E8A-4147-A177-3AD203B41FA5}">
                      <a16:colId xmlns:a16="http://schemas.microsoft.com/office/drawing/2014/main" val="3465335762"/>
                    </a:ext>
                  </a:extLst>
                </a:gridCol>
                <a:gridCol w="1113750">
                  <a:extLst>
                    <a:ext uri="{9D8B030D-6E8A-4147-A177-3AD203B41FA5}">
                      <a16:colId xmlns:a16="http://schemas.microsoft.com/office/drawing/2014/main" val="20005"/>
                    </a:ext>
                  </a:extLst>
                </a:gridCol>
              </a:tblGrid>
              <a:tr h="584200">
                <a:tc>
                  <a:txBody>
                    <a:bodyPr/>
                    <a:lstStyle/>
                    <a:p>
                      <a:r>
                        <a:rPr lang="en-US" dirty="0" smtClean="0"/>
                        <a:t>Metric </a:t>
                      </a:r>
                    </a:p>
                    <a:p>
                      <a:r>
                        <a:rPr lang="en-US" dirty="0" smtClean="0"/>
                        <a:t>3 year</a:t>
                      </a:r>
                      <a:r>
                        <a:rPr lang="en-US" baseline="0" dirty="0" smtClean="0"/>
                        <a:t> average 16-18</a:t>
                      </a:r>
                      <a:endParaRPr lang="en-US" dirty="0"/>
                    </a:p>
                  </a:txBody>
                  <a:tcPr/>
                </a:tc>
                <a:tc>
                  <a:txBody>
                    <a:bodyPr/>
                    <a:lstStyle/>
                    <a:p>
                      <a:pPr algn="r"/>
                      <a:r>
                        <a:rPr lang="en-US" dirty="0" smtClean="0"/>
                        <a:t>S&amp;T</a:t>
                      </a:r>
                      <a:endParaRPr lang="en-US" dirty="0"/>
                    </a:p>
                  </a:txBody>
                  <a:tcPr>
                    <a:solidFill>
                      <a:srgbClr val="92D050"/>
                    </a:solidFill>
                  </a:tcPr>
                </a:tc>
                <a:tc>
                  <a:txBody>
                    <a:bodyPr/>
                    <a:lstStyle/>
                    <a:p>
                      <a:pPr algn="r"/>
                      <a:r>
                        <a:rPr lang="en-US" sz="1600" dirty="0" smtClean="0"/>
                        <a:t>Colorado Mines</a:t>
                      </a:r>
                      <a:endParaRPr lang="en-US" sz="1600" dirty="0"/>
                    </a:p>
                  </a:txBody>
                  <a:tcPr/>
                </a:tc>
                <a:tc>
                  <a:txBody>
                    <a:bodyPr/>
                    <a:lstStyle/>
                    <a:p>
                      <a:pPr algn="r"/>
                      <a:r>
                        <a:rPr lang="en-US" sz="1600" dirty="0" smtClean="0"/>
                        <a:t>Michigan Tech</a:t>
                      </a:r>
                      <a:endParaRPr lang="en-US" sz="1600" dirty="0"/>
                    </a:p>
                  </a:txBody>
                  <a:tcPr/>
                </a:tc>
                <a:tc>
                  <a:txBody>
                    <a:bodyPr/>
                    <a:lstStyle/>
                    <a:p>
                      <a:pPr algn="r"/>
                      <a:r>
                        <a:rPr lang="en-US" sz="1600" dirty="0" smtClean="0"/>
                        <a:t>New Jersey Tech</a:t>
                      </a:r>
                      <a:endParaRPr lang="en-US" sz="1600" dirty="0"/>
                    </a:p>
                  </a:txBody>
                  <a:tcPr/>
                </a:tc>
                <a:tc>
                  <a:txBody>
                    <a:bodyPr/>
                    <a:lstStyle/>
                    <a:p>
                      <a:pPr algn="r"/>
                      <a:r>
                        <a:rPr lang="en-US" sz="1600" dirty="0" smtClean="0"/>
                        <a:t>Stevens (2018 only)</a:t>
                      </a:r>
                      <a:endParaRPr lang="en-US" sz="1600" dirty="0"/>
                    </a:p>
                  </a:txBody>
                  <a:tcPr/>
                </a:tc>
                <a:tc>
                  <a:txBody>
                    <a:bodyPr/>
                    <a:lstStyle/>
                    <a:p>
                      <a:pPr algn="r"/>
                      <a:r>
                        <a:rPr lang="en-US" sz="1600" dirty="0" smtClean="0"/>
                        <a:t>Georgia</a:t>
                      </a:r>
                      <a:r>
                        <a:rPr lang="en-US" sz="1600" baseline="0" dirty="0" smtClean="0"/>
                        <a:t> Tech </a:t>
                      </a:r>
                      <a:endParaRPr lang="en-US" sz="1600" dirty="0"/>
                    </a:p>
                  </a:txBody>
                  <a:tcPr/>
                </a:tc>
                <a:extLst>
                  <a:ext uri="{0D108BD9-81ED-4DB2-BD59-A6C34878D82A}">
                    <a16:rowId xmlns:a16="http://schemas.microsoft.com/office/drawing/2014/main" val="10000"/>
                  </a:ext>
                </a:extLst>
              </a:tr>
              <a:tr h="635000">
                <a:tc>
                  <a:txBody>
                    <a:bodyPr/>
                    <a:lstStyle/>
                    <a:p>
                      <a:r>
                        <a:rPr lang="en-US" dirty="0" smtClean="0"/>
                        <a:t>Invention Disclosures</a:t>
                      </a:r>
                      <a:endParaRPr lang="en-US" dirty="0"/>
                    </a:p>
                  </a:txBody>
                  <a:tcPr/>
                </a:tc>
                <a:tc>
                  <a:txBody>
                    <a:bodyPr/>
                    <a:lstStyle/>
                    <a:p>
                      <a:pPr algn="r"/>
                      <a:r>
                        <a:rPr lang="en-US" sz="1600" dirty="0" smtClean="0"/>
                        <a:t>47</a:t>
                      </a:r>
                      <a:endParaRPr lang="en-US" sz="1600" dirty="0"/>
                    </a:p>
                  </a:txBody>
                  <a:tcPr>
                    <a:solidFill>
                      <a:srgbClr val="92D050"/>
                    </a:solidFill>
                  </a:tcPr>
                </a:tc>
                <a:tc>
                  <a:txBody>
                    <a:bodyPr/>
                    <a:lstStyle/>
                    <a:p>
                      <a:pPr algn="r"/>
                      <a:r>
                        <a:rPr lang="en-US" sz="1600" dirty="0" smtClean="0"/>
                        <a:t>50</a:t>
                      </a:r>
                      <a:endParaRPr lang="en-US" sz="1600" dirty="0"/>
                    </a:p>
                  </a:txBody>
                  <a:tcPr/>
                </a:tc>
                <a:tc>
                  <a:txBody>
                    <a:bodyPr/>
                    <a:lstStyle/>
                    <a:p>
                      <a:pPr algn="r"/>
                      <a:r>
                        <a:rPr lang="en-US" sz="1600" dirty="0" smtClean="0"/>
                        <a:t>33</a:t>
                      </a:r>
                      <a:endParaRPr lang="en-US" sz="1600" dirty="0"/>
                    </a:p>
                  </a:txBody>
                  <a:tcPr/>
                </a:tc>
                <a:tc>
                  <a:txBody>
                    <a:bodyPr/>
                    <a:lstStyle/>
                    <a:p>
                      <a:pPr algn="r"/>
                      <a:r>
                        <a:rPr lang="en-US" sz="1600" dirty="0" smtClean="0"/>
                        <a:t>43</a:t>
                      </a:r>
                      <a:endParaRPr lang="en-US" sz="1600" dirty="0"/>
                    </a:p>
                  </a:txBody>
                  <a:tcPr/>
                </a:tc>
                <a:tc>
                  <a:txBody>
                    <a:bodyPr/>
                    <a:lstStyle/>
                    <a:p>
                      <a:pPr algn="r"/>
                      <a:r>
                        <a:rPr lang="en-US" sz="1600" dirty="0" smtClean="0"/>
                        <a:t>36</a:t>
                      </a:r>
                      <a:endParaRPr lang="en-US" sz="1600" dirty="0"/>
                    </a:p>
                  </a:txBody>
                  <a:tcPr/>
                </a:tc>
                <a:tc>
                  <a:txBody>
                    <a:bodyPr/>
                    <a:lstStyle/>
                    <a:p>
                      <a:pPr algn="r"/>
                      <a:r>
                        <a:rPr lang="en-US" sz="1600" dirty="0" smtClean="0"/>
                        <a:t>306</a:t>
                      </a:r>
                      <a:endParaRPr lang="en-US" sz="1600" dirty="0"/>
                    </a:p>
                  </a:txBody>
                  <a:tcPr/>
                </a:tc>
                <a:extLst>
                  <a:ext uri="{0D108BD9-81ED-4DB2-BD59-A6C34878D82A}">
                    <a16:rowId xmlns:a16="http://schemas.microsoft.com/office/drawing/2014/main" val="10001"/>
                  </a:ext>
                </a:extLst>
              </a:tr>
              <a:tr h="635000">
                <a:tc>
                  <a:txBody>
                    <a:bodyPr/>
                    <a:lstStyle/>
                    <a:p>
                      <a:r>
                        <a:rPr lang="en-US" dirty="0" smtClean="0"/>
                        <a:t>Disclosure/$Research</a:t>
                      </a:r>
                      <a:endParaRPr lang="en-US" dirty="0"/>
                    </a:p>
                  </a:txBody>
                  <a:tcPr/>
                </a:tc>
                <a:tc>
                  <a:txBody>
                    <a:bodyPr/>
                    <a:lstStyle/>
                    <a:p>
                      <a:pPr algn="r"/>
                      <a:r>
                        <a:rPr lang="en-US" sz="1600" b="1" i="1" dirty="0" smtClean="0"/>
                        <a:t>1.28</a:t>
                      </a:r>
                      <a:endParaRPr lang="en-US" sz="1600" b="1" i="1" dirty="0"/>
                    </a:p>
                  </a:txBody>
                  <a:tcPr>
                    <a:solidFill>
                      <a:srgbClr val="92D050"/>
                    </a:solidFill>
                  </a:tcPr>
                </a:tc>
                <a:tc>
                  <a:txBody>
                    <a:bodyPr/>
                    <a:lstStyle/>
                    <a:p>
                      <a:pPr algn="r"/>
                      <a:r>
                        <a:rPr lang="en-US" sz="1600" dirty="0" smtClean="0"/>
                        <a:t>0.83</a:t>
                      </a:r>
                      <a:endParaRPr lang="en-US" sz="1600" dirty="0"/>
                    </a:p>
                  </a:txBody>
                  <a:tcPr/>
                </a:tc>
                <a:tc>
                  <a:txBody>
                    <a:bodyPr/>
                    <a:lstStyle/>
                    <a:p>
                      <a:pPr algn="r"/>
                      <a:r>
                        <a:rPr lang="en-US" sz="1600" dirty="0" smtClean="0"/>
                        <a:t>0.44</a:t>
                      </a:r>
                      <a:endParaRPr lang="en-US" sz="1600" dirty="0"/>
                    </a:p>
                  </a:txBody>
                  <a:tcPr/>
                </a:tc>
                <a:tc>
                  <a:txBody>
                    <a:bodyPr/>
                    <a:lstStyle/>
                    <a:p>
                      <a:pPr algn="r"/>
                      <a:r>
                        <a:rPr lang="en-US" sz="1600" dirty="0" smtClean="0"/>
                        <a:t>0.30</a:t>
                      </a:r>
                      <a:endParaRPr lang="en-US" sz="1600" dirty="0"/>
                    </a:p>
                  </a:txBody>
                  <a:tcPr/>
                </a:tc>
                <a:tc>
                  <a:txBody>
                    <a:bodyPr/>
                    <a:lstStyle/>
                    <a:p>
                      <a:pPr algn="r"/>
                      <a:r>
                        <a:rPr lang="en-US" sz="1600" dirty="0" smtClean="0"/>
                        <a:t>1.15</a:t>
                      </a:r>
                      <a:endParaRPr lang="en-US" sz="1600" dirty="0"/>
                    </a:p>
                  </a:txBody>
                  <a:tcPr/>
                </a:tc>
                <a:tc>
                  <a:txBody>
                    <a:bodyPr/>
                    <a:lstStyle/>
                    <a:p>
                      <a:pPr algn="r"/>
                      <a:r>
                        <a:rPr lang="en-US" sz="1600" dirty="0" smtClean="0"/>
                        <a:t>0.39</a:t>
                      </a:r>
                      <a:endParaRPr lang="en-US" sz="1600" dirty="0"/>
                    </a:p>
                  </a:txBody>
                  <a:tcPr/>
                </a:tc>
                <a:extLst>
                  <a:ext uri="{0D108BD9-81ED-4DB2-BD59-A6C34878D82A}">
                    <a16:rowId xmlns:a16="http://schemas.microsoft.com/office/drawing/2014/main" val="10002"/>
                  </a:ext>
                </a:extLst>
              </a:tr>
              <a:tr h="635000">
                <a:tc>
                  <a:txBody>
                    <a:bodyPr/>
                    <a:lstStyle/>
                    <a:p>
                      <a:r>
                        <a:rPr lang="en-US" dirty="0" smtClean="0"/>
                        <a:t>License Income</a:t>
                      </a:r>
                      <a:endParaRPr lang="en-US" dirty="0"/>
                    </a:p>
                  </a:txBody>
                  <a:tcPr/>
                </a:tc>
                <a:tc>
                  <a:txBody>
                    <a:bodyPr/>
                    <a:lstStyle/>
                    <a:p>
                      <a:pPr algn="r"/>
                      <a:r>
                        <a:rPr lang="en-US" sz="1600" dirty="0" smtClean="0"/>
                        <a:t>$519,000</a:t>
                      </a:r>
                      <a:endParaRPr lang="en-US" sz="1600" dirty="0"/>
                    </a:p>
                  </a:txBody>
                  <a:tcPr>
                    <a:solidFill>
                      <a:srgbClr val="92D050"/>
                    </a:solidFill>
                  </a:tcPr>
                </a:tc>
                <a:tc>
                  <a:txBody>
                    <a:bodyPr/>
                    <a:lstStyle/>
                    <a:p>
                      <a:pPr algn="r"/>
                      <a:r>
                        <a:rPr lang="en-US" sz="1600" dirty="0" smtClean="0"/>
                        <a:t>$75,000</a:t>
                      </a:r>
                      <a:endParaRPr lang="en-US" sz="1600" dirty="0"/>
                    </a:p>
                  </a:txBody>
                  <a:tcPr/>
                </a:tc>
                <a:tc>
                  <a:txBody>
                    <a:bodyPr/>
                    <a:lstStyle/>
                    <a:p>
                      <a:pPr algn="r"/>
                      <a:r>
                        <a:rPr lang="en-US" sz="1600" dirty="0" smtClean="0"/>
                        <a:t>$312,000</a:t>
                      </a:r>
                      <a:endParaRPr lang="en-US" sz="1600" dirty="0"/>
                    </a:p>
                  </a:txBody>
                  <a:tcPr/>
                </a:tc>
                <a:tc>
                  <a:txBody>
                    <a:bodyPr/>
                    <a:lstStyle/>
                    <a:p>
                      <a:pPr algn="r"/>
                      <a:r>
                        <a:rPr lang="en-US" sz="1600" dirty="0" smtClean="0"/>
                        <a:t>$68,000</a:t>
                      </a:r>
                      <a:endParaRPr lang="en-US" sz="1600" dirty="0"/>
                    </a:p>
                  </a:txBody>
                  <a:tcPr/>
                </a:tc>
                <a:tc>
                  <a:txBody>
                    <a:bodyPr/>
                    <a:lstStyle/>
                    <a:p>
                      <a:pPr algn="r"/>
                      <a:r>
                        <a:rPr lang="en-US" sz="1600" dirty="0" smtClean="0"/>
                        <a:t>$28,500</a:t>
                      </a:r>
                      <a:endParaRPr lang="en-US" sz="1600" dirty="0"/>
                    </a:p>
                  </a:txBody>
                  <a:tcPr/>
                </a:tc>
                <a:tc>
                  <a:txBody>
                    <a:bodyPr/>
                    <a:lstStyle/>
                    <a:p>
                      <a:pPr algn="r"/>
                      <a:r>
                        <a:rPr lang="en-US" sz="1600" dirty="0" smtClean="0"/>
                        <a:t>$1,683K</a:t>
                      </a:r>
                      <a:endParaRPr lang="en-US" sz="1600" dirty="0"/>
                    </a:p>
                  </a:txBody>
                  <a:tcPr/>
                </a:tc>
                <a:extLst>
                  <a:ext uri="{0D108BD9-81ED-4DB2-BD59-A6C34878D82A}">
                    <a16:rowId xmlns:a16="http://schemas.microsoft.com/office/drawing/2014/main" val="10003"/>
                  </a:ext>
                </a:extLst>
              </a:tr>
              <a:tr h="635000">
                <a:tc>
                  <a:txBody>
                    <a:bodyPr/>
                    <a:lstStyle/>
                    <a:p>
                      <a:r>
                        <a:rPr lang="en-US" dirty="0" smtClean="0"/>
                        <a:t>License Income/$Research</a:t>
                      </a:r>
                      <a:endParaRPr lang="en-US" dirty="0"/>
                    </a:p>
                  </a:txBody>
                  <a:tcPr/>
                </a:tc>
                <a:tc>
                  <a:txBody>
                    <a:bodyPr/>
                    <a:lstStyle/>
                    <a:p>
                      <a:pPr algn="r"/>
                      <a:r>
                        <a:rPr lang="en-US" sz="1600" b="1" i="1" dirty="0" smtClean="0"/>
                        <a:t>$14,048</a:t>
                      </a:r>
                      <a:endParaRPr lang="en-US" sz="1600" b="1" i="1" dirty="0"/>
                    </a:p>
                  </a:txBody>
                  <a:tcPr>
                    <a:solidFill>
                      <a:srgbClr val="92D050"/>
                    </a:solidFill>
                  </a:tcPr>
                </a:tc>
                <a:tc>
                  <a:txBody>
                    <a:bodyPr/>
                    <a:lstStyle/>
                    <a:p>
                      <a:pPr algn="r"/>
                      <a:r>
                        <a:rPr lang="en-US" sz="1600" dirty="0" smtClean="0"/>
                        <a:t>$1,246</a:t>
                      </a:r>
                      <a:endParaRPr lang="en-US" sz="1600" dirty="0"/>
                    </a:p>
                  </a:txBody>
                  <a:tcPr/>
                </a:tc>
                <a:tc>
                  <a:txBody>
                    <a:bodyPr/>
                    <a:lstStyle/>
                    <a:p>
                      <a:pPr algn="r"/>
                      <a:r>
                        <a:rPr lang="en-US" sz="1600" dirty="0" smtClean="0"/>
                        <a:t>$4,187</a:t>
                      </a:r>
                      <a:endParaRPr lang="en-US" sz="1600" dirty="0"/>
                    </a:p>
                  </a:txBody>
                  <a:tcPr/>
                </a:tc>
                <a:tc>
                  <a:txBody>
                    <a:bodyPr/>
                    <a:lstStyle/>
                    <a:p>
                      <a:pPr algn="r"/>
                      <a:r>
                        <a:rPr lang="en-US" sz="1600" dirty="0" smtClean="0"/>
                        <a:t>$494</a:t>
                      </a:r>
                      <a:endParaRPr lang="en-US" sz="1600" dirty="0"/>
                    </a:p>
                  </a:txBody>
                  <a:tcPr/>
                </a:tc>
                <a:tc>
                  <a:txBody>
                    <a:bodyPr/>
                    <a:lstStyle/>
                    <a:p>
                      <a:pPr algn="r"/>
                      <a:r>
                        <a:rPr lang="en-US" sz="1600" dirty="0" smtClean="0"/>
                        <a:t>$918</a:t>
                      </a:r>
                      <a:endParaRPr lang="en-US" sz="1600" dirty="0"/>
                    </a:p>
                  </a:txBody>
                  <a:tcPr/>
                </a:tc>
                <a:tc>
                  <a:txBody>
                    <a:bodyPr/>
                    <a:lstStyle/>
                    <a:p>
                      <a:pPr algn="r"/>
                      <a:r>
                        <a:rPr lang="en-US" sz="1600" dirty="0" smtClean="0"/>
                        <a:t>$2,121</a:t>
                      </a:r>
                      <a:endParaRPr lang="en-US" sz="1600" dirty="0"/>
                    </a:p>
                  </a:txBody>
                  <a:tcPr/>
                </a:tc>
                <a:extLst>
                  <a:ext uri="{0D108BD9-81ED-4DB2-BD59-A6C34878D82A}">
                    <a16:rowId xmlns:a16="http://schemas.microsoft.com/office/drawing/2014/main" val="10004"/>
                  </a:ext>
                </a:extLst>
              </a:tr>
            </a:tbl>
          </a:graphicData>
        </a:graphic>
      </p:graphicFrame>
      <p:sp>
        <p:nvSpPr>
          <p:cNvPr id="4" name="TextBox 3"/>
          <p:cNvSpPr txBox="1"/>
          <p:nvPr/>
        </p:nvSpPr>
        <p:spPr>
          <a:xfrm>
            <a:off x="6387554" y="5756718"/>
            <a:ext cx="28191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Source: 2018 AUTM STATT Database</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63065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14400" y="762000"/>
            <a:ext cx="7314286" cy="5304762"/>
          </a:xfrm>
          <a:prstGeom prst="rect">
            <a:avLst/>
          </a:prstGeom>
        </p:spPr>
      </p:pic>
    </p:spTree>
    <p:extLst>
      <p:ext uri="{BB962C8B-B14F-4D97-AF65-F5344CB8AC3E}">
        <p14:creationId xmlns:p14="http://schemas.microsoft.com/office/powerpoint/2010/main" val="18342207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 Expenses</a:t>
            </a:r>
            <a:endParaRPr lang="en-US" dirty="0"/>
          </a:p>
        </p:txBody>
      </p:sp>
      <p:graphicFrame>
        <p:nvGraphicFramePr>
          <p:cNvPr id="5" name="Table 4"/>
          <p:cNvGraphicFramePr>
            <a:graphicFrameLocks noGrp="1"/>
          </p:cNvGraphicFramePr>
          <p:nvPr>
            <p:extLst/>
          </p:nvPr>
        </p:nvGraphicFramePr>
        <p:xfrm>
          <a:off x="762000" y="1752600"/>
          <a:ext cx="7505700" cy="2565400"/>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val="2955995094"/>
                    </a:ext>
                  </a:extLst>
                </a:gridCol>
                <a:gridCol w="1155700">
                  <a:extLst>
                    <a:ext uri="{9D8B030D-6E8A-4147-A177-3AD203B41FA5}">
                      <a16:colId xmlns:a16="http://schemas.microsoft.com/office/drawing/2014/main" val="2173640391"/>
                    </a:ext>
                  </a:extLst>
                </a:gridCol>
                <a:gridCol w="1155700">
                  <a:extLst>
                    <a:ext uri="{9D8B030D-6E8A-4147-A177-3AD203B41FA5}">
                      <a16:colId xmlns:a16="http://schemas.microsoft.com/office/drawing/2014/main" val="782599795"/>
                    </a:ext>
                  </a:extLst>
                </a:gridCol>
                <a:gridCol w="1155700">
                  <a:extLst>
                    <a:ext uri="{9D8B030D-6E8A-4147-A177-3AD203B41FA5}">
                      <a16:colId xmlns:a16="http://schemas.microsoft.com/office/drawing/2014/main" val="882111"/>
                    </a:ext>
                  </a:extLst>
                </a:gridCol>
                <a:gridCol w="794544">
                  <a:extLst>
                    <a:ext uri="{9D8B030D-6E8A-4147-A177-3AD203B41FA5}">
                      <a16:colId xmlns:a16="http://schemas.microsoft.com/office/drawing/2014/main" val="3441280423"/>
                    </a:ext>
                  </a:extLst>
                </a:gridCol>
                <a:gridCol w="1516856">
                  <a:extLst>
                    <a:ext uri="{9D8B030D-6E8A-4147-A177-3AD203B41FA5}">
                      <a16:colId xmlns:a16="http://schemas.microsoft.com/office/drawing/2014/main" val="2351621783"/>
                    </a:ext>
                  </a:extLst>
                </a:gridCol>
              </a:tblGrid>
              <a:tr h="370840">
                <a:tc>
                  <a:txBody>
                    <a:bodyPr/>
                    <a:lstStyle/>
                    <a:p>
                      <a:endParaRPr lang="en-US" dirty="0"/>
                    </a:p>
                  </a:txBody>
                  <a:tcPr/>
                </a:tc>
                <a:tc>
                  <a:txBody>
                    <a:bodyPr/>
                    <a:lstStyle/>
                    <a:p>
                      <a:r>
                        <a:rPr lang="en-US" dirty="0" smtClean="0"/>
                        <a:t>FY2017</a:t>
                      </a:r>
                      <a:endParaRPr lang="en-US" dirty="0"/>
                    </a:p>
                  </a:txBody>
                  <a:tcPr/>
                </a:tc>
                <a:tc>
                  <a:txBody>
                    <a:bodyPr/>
                    <a:lstStyle/>
                    <a:p>
                      <a:r>
                        <a:rPr lang="en-US" dirty="0" smtClean="0"/>
                        <a:t>FY2018</a:t>
                      </a:r>
                      <a:endParaRPr lang="en-US" dirty="0"/>
                    </a:p>
                  </a:txBody>
                  <a:tcPr/>
                </a:tc>
                <a:tc>
                  <a:txBody>
                    <a:bodyPr/>
                    <a:lstStyle/>
                    <a:p>
                      <a:r>
                        <a:rPr lang="en-US" dirty="0" smtClean="0"/>
                        <a:t>FY2019</a:t>
                      </a:r>
                      <a:endParaRPr lang="en-US" dirty="0"/>
                    </a:p>
                  </a:txBody>
                  <a:tcPr/>
                </a:tc>
                <a:tc>
                  <a:txBody>
                    <a:bodyPr/>
                    <a:lstStyle/>
                    <a:p>
                      <a:r>
                        <a:rPr lang="en-US" dirty="0" smtClean="0"/>
                        <a:t>Ave %</a:t>
                      </a:r>
                      <a:endParaRPr lang="en-US" dirty="0"/>
                    </a:p>
                  </a:txBody>
                  <a:tcPr/>
                </a:tc>
                <a:tc>
                  <a:txBody>
                    <a:bodyPr/>
                    <a:lstStyle/>
                    <a:p>
                      <a:r>
                        <a:rPr lang="en-US" dirty="0" smtClean="0"/>
                        <a:t>F2020 YTD</a:t>
                      </a:r>
                      <a:endParaRPr lang="en-US" dirty="0"/>
                    </a:p>
                  </a:txBody>
                  <a:tcPr/>
                </a:tc>
                <a:extLst>
                  <a:ext uri="{0D108BD9-81ED-4DB2-BD59-A6C34878D82A}">
                    <a16:rowId xmlns:a16="http://schemas.microsoft.com/office/drawing/2014/main" val="630242401"/>
                  </a:ext>
                </a:extLst>
              </a:tr>
              <a:tr h="370840">
                <a:tc>
                  <a:txBody>
                    <a:bodyPr/>
                    <a:lstStyle/>
                    <a:p>
                      <a:r>
                        <a:rPr lang="en-US" dirty="0" smtClean="0"/>
                        <a:t>Total Patent expenses</a:t>
                      </a:r>
                      <a:endParaRPr lang="en-US" dirty="0"/>
                    </a:p>
                  </a:txBody>
                  <a:tcPr/>
                </a:tc>
                <a:tc>
                  <a:txBody>
                    <a:bodyPr/>
                    <a:lstStyle/>
                    <a:p>
                      <a:r>
                        <a:rPr lang="en-US" dirty="0" smtClean="0"/>
                        <a:t>350,747</a:t>
                      </a:r>
                      <a:endParaRPr lang="en-US" dirty="0"/>
                    </a:p>
                  </a:txBody>
                  <a:tcPr/>
                </a:tc>
                <a:tc>
                  <a:txBody>
                    <a:bodyPr/>
                    <a:lstStyle/>
                    <a:p>
                      <a:r>
                        <a:rPr lang="en-US" dirty="0" smtClean="0"/>
                        <a:t>322,281</a:t>
                      </a:r>
                      <a:endParaRPr lang="en-US" dirty="0"/>
                    </a:p>
                  </a:txBody>
                  <a:tcPr/>
                </a:tc>
                <a:tc>
                  <a:txBody>
                    <a:bodyPr/>
                    <a:lstStyle/>
                    <a:p>
                      <a:r>
                        <a:rPr lang="en-US" dirty="0" smtClean="0"/>
                        <a:t>367,187</a:t>
                      </a:r>
                      <a:endParaRPr lang="en-US" dirty="0"/>
                    </a:p>
                  </a:txBody>
                  <a:tcPr/>
                </a:tc>
                <a:tc>
                  <a:txBody>
                    <a:bodyPr/>
                    <a:lstStyle/>
                    <a:p>
                      <a:endParaRPr lang="en-US" dirty="0"/>
                    </a:p>
                  </a:txBody>
                  <a:tcPr/>
                </a:tc>
                <a:tc>
                  <a:txBody>
                    <a:bodyPr/>
                    <a:lstStyle/>
                    <a:p>
                      <a:r>
                        <a:rPr lang="en-US" dirty="0" smtClean="0"/>
                        <a:t>176,878</a:t>
                      </a:r>
                      <a:endParaRPr lang="en-US" dirty="0"/>
                    </a:p>
                  </a:txBody>
                  <a:tcPr/>
                </a:tc>
                <a:extLst>
                  <a:ext uri="{0D108BD9-81ED-4DB2-BD59-A6C34878D82A}">
                    <a16:rowId xmlns:a16="http://schemas.microsoft.com/office/drawing/2014/main" val="84553248"/>
                  </a:ext>
                </a:extLst>
              </a:tr>
              <a:tr h="370840">
                <a:tc>
                  <a:txBody>
                    <a:bodyPr/>
                    <a:lstStyle/>
                    <a:p>
                      <a:r>
                        <a:rPr lang="en-US" dirty="0" smtClean="0"/>
                        <a:t>Reimbursed patent expenses</a:t>
                      </a:r>
                      <a:endParaRPr lang="en-US" dirty="0"/>
                    </a:p>
                  </a:txBody>
                  <a:tcPr/>
                </a:tc>
                <a:tc>
                  <a:txBody>
                    <a:bodyPr/>
                    <a:lstStyle/>
                    <a:p>
                      <a:r>
                        <a:rPr lang="en-US" dirty="0" smtClean="0"/>
                        <a:t>106,340</a:t>
                      </a:r>
                      <a:endParaRPr lang="en-US" dirty="0"/>
                    </a:p>
                  </a:txBody>
                  <a:tcPr/>
                </a:tc>
                <a:tc>
                  <a:txBody>
                    <a:bodyPr/>
                    <a:lstStyle/>
                    <a:p>
                      <a:r>
                        <a:rPr lang="en-US" dirty="0" smtClean="0"/>
                        <a:t>94,229</a:t>
                      </a:r>
                      <a:endParaRPr lang="en-US" dirty="0"/>
                    </a:p>
                  </a:txBody>
                  <a:tcPr/>
                </a:tc>
                <a:tc>
                  <a:txBody>
                    <a:bodyPr/>
                    <a:lstStyle/>
                    <a:p>
                      <a:r>
                        <a:rPr lang="en-US" dirty="0" smtClean="0"/>
                        <a:t>170,826</a:t>
                      </a:r>
                      <a:endParaRPr lang="en-US" dirty="0"/>
                    </a:p>
                  </a:txBody>
                  <a:tcPr/>
                </a:tc>
                <a:tc>
                  <a:txBody>
                    <a:bodyPr/>
                    <a:lstStyle/>
                    <a:p>
                      <a:r>
                        <a:rPr lang="en-US" dirty="0" smtClean="0"/>
                        <a:t>36%</a:t>
                      </a:r>
                      <a:endParaRPr lang="en-US" dirty="0"/>
                    </a:p>
                  </a:txBody>
                  <a:tcPr/>
                </a:tc>
                <a:tc>
                  <a:txBody>
                    <a:bodyPr/>
                    <a:lstStyle/>
                    <a:p>
                      <a:r>
                        <a:rPr lang="en-US" dirty="0" smtClean="0"/>
                        <a:t>85,755 (48%)</a:t>
                      </a:r>
                      <a:endParaRPr lang="en-US" dirty="0"/>
                    </a:p>
                  </a:txBody>
                  <a:tcPr/>
                </a:tc>
                <a:extLst>
                  <a:ext uri="{0D108BD9-81ED-4DB2-BD59-A6C34878D82A}">
                    <a16:rowId xmlns:a16="http://schemas.microsoft.com/office/drawing/2014/main" val="2592419676"/>
                  </a:ext>
                </a:extLst>
              </a:tr>
              <a:tr h="370840">
                <a:tc>
                  <a:txBody>
                    <a:bodyPr/>
                    <a:lstStyle/>
                    <a:p>
                      <a:r>
                        <a:rPr lang="en-US" dirty="0" smtClean="0"/>
                        <a:t>Net patent expenses paid by University</a:t>
                      </a:r>
                      <a:endParaRPr lang="en-US" dirty="0"/>
                    </a:p>
                  </a:txBody>
                  <a:tcPr/>
                </a:tc>
                <a:tc>
                  <a:txBody>
                    <a:bodyPr/>
                    <a:lstStyle/>
                    <a:p>
                      <a:r>
                        <a:rPr lang="en-US" dirty="0" smtClean="0"/>
                        <a:t>244,407</a:t>
                      </a:r>
                      <a:endParaRPr lang="en-US" dirty="0"/>
                    </a:p>
                  </a:txBody>
                  <a:tcPr/>
                </a:tc>
                <a:tc>
                  <a:txBody>
                    <a:bodyPr/>
                    <a:lstStyle/>
                    <a:p>
                      <a:r>
                        <a:rPr lang="en-US" dirty="0" smtClean="0"/>
                        <a:t>228,052</a:t>
                      </a:r>
                      <a:endParaRPr lang="en-US" dirty="0"/>
                    </a:p>
                  </a:txBody>
                  <a:tcPr/>
                </a:tc>
                <a:tc>
                  <a:txBody>
                    <a:bodyPr/>
                    <a:lstStyle/>
                    <a:p>
                      <a:r>
                        <a:rPr lang="en-US" dirty="0" smtClean="0"/>
                        <a:t>196,361</a:t>
                      </a:r>
                      <a:endParaRPr lang="en-US" dirty="0"/>
                    </a:p>
                  </a:txBody>
                  <a:tcPr/>
                </a:tc>
                <a:tc>
                  <a:txBody>
                    <a:bodyPr/>
                    <a:lstStyle/>
                    <a:p>
                      <a:r>
                        <a:rPr lang="en-US" dirty="0" smtClean="0"/>
                        <a:t>64%</a:t>
                      </a:r>
                      <a:endParaRPr lang="en-US" dirty="0"/>
                    </a:p>
                  </a:txBody>
                  <a:tcPr/>
                </a:tc>
                <a:tc>
                  <a:txBody>
                    <a:bodyPr/>
                    <a:lstStyle/>
                    <a:p>
                      <a:r>
                        <a:rPr lang="en-US" dirty="0" smtClean="0"/>
                        <a:t>91,122 (52%)</a:t>
                      </a:r>
                      <a:endParaRPr lang="en-US" dirty="0"/>
                    </a:p>
                  </a:txBody>
                  <a:tcPr/>
                </a:tc>
                <a:extLst>
                  <a:ext uri="{0D108BD9-81ED-4DB2-BD59-A6C34878D82A}">
                    <a16:rowId xmlns:a16="http://schemas.microsoft.com/office/drawing/2014/main" val="3041039070"/>
                  </a:ext>
                </a:extLst>
              </a:tr>
            </a:tbl>
          </a:graphicData>
        </a:graphic>
      </p:graphicFrame>
      <p:sp>
        <p:nvSpPr>
          <p:cNvPr id="6" name="TextBox 5"/>
          <p:cNvSpPr txBox="1"/>
          <p:nvPr/>
        </p:nvSpPr>
        <p:spPr>
          <a:xfrm>
            <a:off x="719343" y="5029200"/>
            <a:ext cx="77133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Net patent expenses represent about 0.75% of the total research expenditures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78531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Proposed Change to Patent Cash Flow</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Old: All costs borne by UM System</a:t>
            </a:r>
          </a:p>
          <a:p>
            <a:pPr lvl="1"/>
            <a:r>
              <a:rPr lang="en-US" dirty="0" smtClean="0"/>
              <a:t>New: All costs borne by campuses</a:t>
            </a:r>
          </a:p>
          <a:p>
            <a:r>
              <a:rPr lang="en-US" dirty="0" smtClean="0"/>
              <a:t>Old: 1/3 of royalties to inventor, then patent expenses covered; then split equally among UM System, VCR, department</a:t>
            </a:r>
          </a:p>
          <a:p>
            <a:pPr lvl="1"/>
            <a:r>
              <a:rPr lang="en-US" dirty="0" smtClean="0"/>
              <a:t>New: Patent expenses covered first; then 1/3 inventor, 2/3 “campus”</a:t>
            </a:r>
          </a:p>
          <a:p>
            <a:pPr lvl="1"/>
            <a:r>
              <a:rPr lang="en-US" dirty="0" smtClean="0"/>
              <a:t>How is that 2/3 distributed?</a:t>
            </a:r>
          </a:p>
          <a:p>
            <a:r>
              <a:rPr lang="en-US" dirty="0" smtClean="0"/>
              <a:t>Likely to be presented at April board meeting, effective for FY21</a:t>
            </a:r>
            <a:endParaRPr lang="en-US" dirty="0"/>
          </a:p>
        </p:txBody>
      </p:sp>
    </p:spTree>
    <p:extLst>
      <p:ext uri="{BB962C8B-B14F-4D97-AF65-F5344CB8AC3E}">
        <p14:creationId xmlns:p14="http://schemas.microsoft.com/office/powerpoint/2010/main" val="33336803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 Item: Keith Strassner is Leaving</a:t>
            </a:r>
            <a:endParaRPr lang="en-US" dirty="0"/>
          </a:p>
        </p:txBody>
      </p:sp>
    </p:spTree>
    <p:extLst>
      <p:ext uri="{BB962C8B-B14F-4D97-AF65-F5344CB8AC3E}">
        <p14:creationId xmlns:p14="http://schemas.microsoft.com/office/powerpoint/2010/main" val="17171981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715" y="219730"/>
            <a:ext cx="8845062" cy="5449697"/>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Resolution from the Intellectual Property Committee, presented March 19, 2020</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Whereas Keith Strassner joined the University of Missouri-Rolla as Director of Technology Transfer and Economic Development in 2005; and</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Whereas campus royalty income from its patent portfolio has risen from less than $20,000 annually to greater than $680,000 annually under Mr. </a:t>
            </a:r>
            <a:r>
              <a:rPr lang="en-US" dirty="0" err="1">
                <a:latin typeface="Calibri" panose="020F0502020204030204" pitchFamily="34" charset="0"/>
                <a:ea typeface="Calibri" panose="020F0502020204030204" pitchFamily="34" charset="0"/>
                <a:cs typeface="Times New Roman" panose="02020603050405020304" pitchFamily="18" charset="0"/>
              </a:rPr>
              <a:t>Strassner’s</a:t>
            </a:r>
            <a:r>
              <a:rPr lang="en-US" dirty="0">
                <a:latin typeface="Calibri" panose="020F0502020204030204" pitchFamily="34" charset="0"/>
                <a:ea typeface="Calibri" panose="020F0502020204030204" pitchFamily="34" charset="0"/>
                <a:cs typeface="Times New Roman" panose="02020603050405020304" pitchFamily="18" charset="0"/>
              </a:rPr>
              <a:t> leadership; and</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Whereas Mr. Strassner was instrumental in the development of the Missouri University of Science and Technology Innovation Park, including the Technology Development Center, a LEED Silver certified building that anchors the park; and</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Whereas Mr. Strassner has demonstrated both a passion for the University’s economic development mission and a willingness to help faculty, staff, and students engage in technology transfer activities,</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Be it resolved that the Faculty Senate of the Missouri University of Science and Technology does hereby sincerely thank Keith Strassner for every job well done and wish him continued success in his future endeavors.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Adopted this 19th day of March, 2019, at the meeting of the Faculty Senate of Missouri University of Science and Technology.  </a:t>
            </a:r>
          </a:p>
        </p:txBody>
      </p:sp>
    </p:spTree>
    <p:extLst>
      <p:ext uri="{BB962C8B-B14F-4D97-AF65-F5344CB8AC3E}">
        <p14:creationId xmlns:p14="http://schemas.microsoft.com/office/powerpoint/2010/main" val="36925797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smtClean="0">
                <a:latin typeface="Orgon Slab" panose="02000503000000020004" pitchFamily="50" charset="0"/>
              </a:rPr>
              <a:t>V</a:t>
            </a:r>
            <a:r>
              <a:rPr lang="en-US" sz="3600" dirty="0">
                <a:latin typeface="Orgon Slab" panose="02000503000000020004" pitchFamily="50" charset="0"/>
              </a:rPr>
              <a:t>. 	Reports of Standing Committees</a:t>
            </a:r>
          </a:p>
          <a:p>
            <a:pPr marL="0" indent="0" defTabSz="685800">
              <a:buNone/>
            </a:pPr>
            <a:r>
              <a:rPr lang="en-US" sz="3600" dirty="0"/>
              <a:t>	</a:t>
            </a:r>
            <a:r>
              <a:rPr lang="en-US" sz="3200" dirty="0">
                <a:solidFill>
                  <a:srgbClr val="003B49"/>
                </a:solidFill>
                <a:latin typeface="Orgon Slab" panose="02000503000000020004" pitchFamily="50" charset="0"/>
              </a:rPr>
              <a:t>E</a:t>
            </a:r>
            <a:r>
              <a:rPr lang="en-US" sz="3200" dirty="0" smtClean="0">
                <a:solidFill>
                  <a:srgbClr val="003B49"/>
                </a:solidFill>
                <a:latin typeface="Orgon Slab" panose="02000503000000020004" pitchFamily="50" charset="0"/>
              </a:rPr>
              <a:t>.</a:t>
            </a:r>
            <a:r>
              <a:rPr lang="en-US" sz="32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Information 				   					Technology/Computing</a:t>
            </a:r>
            <a:endParaRPr lang="en-US" sz="4000" dirty="0">
              <a:solidFill>
                <a:srgbClr val="003B49"/>
              </a:solidFill>
              <a:latin typeface="Orgon Slab" panose="02000503000000020004" pitchFamily="50" charset="0"/>
            </a:endParaRPr>
          </a:p>
          <a:p>
            <a:pPr marL="0" indent="0" defTabSz="685800">
              <a:buNone/>
            </a:pPr>
            <a:r>
              <a:rPr lang="en-US" sz="40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J. </a:t>
            </a:r>
            <a:r>
              <a:rPr lang="en-US" sz="3600" dirty="0" err="1" smtClean="0">
                <a:solidFill>
                  <a:srgbClr val="003B49"/>
                </a:solidFill>
                <a:latin typeface="Orgon Slab" panose="02000503000000020004" pitchFamily="50" charset="0"/>
              </a:rPr>
              <a:t>Singler</a:t>
            </a:r>
            <a:endParaRPr lang="en-US" sz="3600" dirty="0" smtClean="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9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9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35306975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3851"/>
            <a:ext cx="8534400" cy="5014332"/>
          </a:xfrm>
        </p:spPr>
        <p:txBody>
          <a:bodyPr/>
          <a:lstStyle/>
          <a:p>
            <a:r>
              <a:rPr lang="en-US" dirty="0" smtClean="0"/>
              <a:t>Informational items from the ITCC</a:t>
            </a:r>
          </a:p>
          <a:p>
            <a:pPr lvl="1"/>
            <a:r>
              <a:rPr lang="en-US" dirty="0" smtClean="0"/>
              <a:t>CIO search</a:t>
            </a:r>
          </a:p>
          <a:p>
            <a:pPr lvl="2"/>
            <a:r>
              <a:rPr lang="en-US" dirty="0" smtClean="0"/>
              <a:t>Three finalists interviewed Monday and Tuesday (3/16-17)</a:t>
            </a:r>
            <a:endParaRPr lang="en-US" dirty="0"/>
          </a:p>
          <a:p>
            <a:pPr lvl="2"/>
            <a:r>
              <a:rPr lang="en-US" dirty="0" smtClean="0"/>
              <a:t>We hope the process will be complete soon</a:t>
            </a:r>
          </a:p>
          <a:p>
            <a:pPr lvl="1"/>
            <a:r>
              <a:rPr lang="en-US" dirty="0" smtClean="0"/>
              <a:t>Cloud based tools and storage</a:t>
            </a:r>
          </a:p>
          <a:p>
            <a:pPr lvl="2"/>
            <a:r>
              <a:rPr lang="en-US" dirty="0"/>
              <a:t>Microsoft Office </a:t>
            </a:r>
            <a:r>
              <a:rPr lang="en-US" dirty="0" smtClean="0"/>
              <a:t>365 </a:t>
            </a:r>
            <a:r>
              <a:rPr lang="en-US" dirty="0"/>
              <a:t>is </a:t>
            </a:r>
            <a:r>
              <a:rPr lang="en-US" dirty="0" smtClean="0"/>
              <a:t>coming after further testing</a:t>
            </a:r>
          </a:p>
          <a:p>
            <a:pPr lvl="3"/>
            <a:r>
              <a:rPr lang="en-US" dirty="0" smtClean="0"/>
              <a:t>More below; all Google tools will remain</a:t>
            </a:r>
          </a:p>
          <a:p>
            <a:pPr lvl="2"/>
            <a:r>
              <a:rPr lang="en-US" dirty="0" smtClean="0"/>
              <a:t>Google Drive and OneDrive will be available for storage</a:t>
            </a:r>
          </a:p>
          <a:p>
            <a:pPr lvl="3"/>
            <a:r>
              <a:rPr lang="en-US" dirty="0" smtClean="0"/>
              <a:t>We will be able to use both for flexibility</a:t>
            </a:r>
          </a:p>
          <a:p>
            <a:pPr lvl="3"/>
            <a:r>
              <a:rPr lang="en-US" dirty="0" smtClean="0"/>
              <a:t>Both have very strong security certifications</a:t>
            </a:r>
          </a:p>
          <a:p>
            <a:pPr lvl="3"/>
            <a:r>
              <a:rPr lang="en-US" dirty="0" smtClean="0"/>
              <a:t>Sync tools will be available</a:t>
            </a:r>
            <a:endParaRPr lang="en-US" dirty="0"/>
          </a:p>
          <a:p>
            <a:pPr lvl="2"/>
            <a:endParaRPr lang="en-US" dirty="0"/>
          </a:p>
          <a:p>
            <a:endParaRPr lang="en-US" dirty="0"/>
          </a:p>
        </p:txBody>
      </p:sp>
      <p:sp>
        <p:nvSpPr>
          <p:cNvPr id="2" name="Slide Number Placeholder 1"/>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3AA5AF-70F0-44A6-A0EE-CC80399C096D}"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32219523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3851"/>
            <a:ext cx="8534400" cy="5014332"/>
          </a:xfrm>
        </p:spPr>
        <p:txBody>
          <a:bodyPr/>
          <a:lstStyle/>
          <a:p>
            <a:r>
              <a:rPr lang="en-US" dirty="0"/>
              <a:t>Cloud based storage and tools</a:t>
            </a:r>
          </a:p>
          <a:p>
            <a:pPr lvl="1"/>
            <a:r>
              <a:rPr lang="en-US" dirty="0"/>
              <a:t>Microsoft Office O365 is coming after further </a:t>
            </a:r>
            <a:r>
              <a:rPr lang="en-US" dirty="0" smtClean="0"/>
              <a:t>testing</a:t>
            </a:r>
          </a:p>
          <a:p>
            <a:pPr lvl="2"/>
            <a:r>
              <a:rPr lang="en-US" dirty="0"/>
              <a:t>Standardized email and calendaring across all campuses</a:t>
            </a:r>
          </a:p>
          <a:p>
            <a:pPr lvl="2"/>
            <a:r>
              <a:rPr lang="en-US" dirty="0" smtClean="0"/>
              <a:t>Desktop, web, and mobile versions of applications</a:t>
            </a:r>
          </a:p>
          <a:p>
            <a:pPr lvl="3"/>
            <a:r>
              <a:rPr lang="en-US" dirty="0" smtClean="0"/>
              <a:t>Outlook, Word, Excel, PowerPoint, etc.</a:t>
            </a:r>
          </a:p>
          <a:p>
            <a:pPr lvl="3"/>
            <a:r>
              <a:rPr lang="en-US" dirty="0" smtClean="0"/>
              <a:t>Real time co-authoring of documents</a:t>
            </a:r>
          </a:p>
          <a:p>
            <a:pPr lvl="3"/>
            <a:r>
              <a:rPr lang="en-US" dirty="0" smtClean="0"/>
              <a:t>Sync tools and sharing options</a:t>
            </a:r>
          </a:p>
          <a:p>
            <a:pPr lvl="2"/>
            <a:r>
              <a:rPr lang="en-US" dirty="0" smtClean="0"/>
              <a:t>Will </a:t>
            </a:r>
            <a:r>
              <a:rPr lang="en-US" dirty="0"/>
              <a:t>include new tools for two factor authentication (TFA)</a:t>
            </a:r>
          </a:p>
          <a:p>
            <a:pPr lvl="3"/>
            <a:r>
              <a:rPr lang="en-US" dirty="0" smtClean="0"/>
              <a:t>We currently use </a:t>
            </a:r>
            <a:r>
              <a:rPr lang="en-US" dirty="0" err="1" smtClean="0"/>
              <a:t>SecureAuth</a:t>
            </a:r>
            <a:r>
              <a:rPr lang="en-US" dirty="0" smtClean="0"/>
              <a:t> for TFA, which is expensive</a:t>
            </a:r>
          </a:p>
          <a:p>
            <a:pPr lvl="3"/>
            <a:r>
              <a:rPr lang="en-US" dirty="0" smtClean="0"/>
              <a:t>New TFA tools will </a:t>
            </a:r>
            <a:r>
              <a:rPr lang="en-US"/>
              <a:t>require </a:t>
            </a:r>
            <a:r>
              <a:rPr lang="en-US" smtClean="0"/>
              <a:t>minor </a:t>
            </a:r>
            <a:r>
              <a:rPr lang="en-US" dirty="0"/>
              <a:t>changes, but </a:t>
            </a:r>
            <a:r>
              <a:rPr lang="en-US" dirty="0" smtClean="0"/>
              <a:t>will </a:t>
            </a:r>
            <a:r>
              <a:rPr lang="en-US" dirty="0"/>
              <a:t>save money</a:t>
            </a:r>
          </a:p>
          <a:p>
            <a:pPr lvl="3"/>
            <a:r>
              <a:rPr lang="en-US" dirty="0"/>
              <a:t>Physical USB security keys </a:t>
            </a:r>
            <a:r>
              <a:rPr lang="en-US" dirty="0" smtClean="0"/>
              <a:t>recommended to minimize </a:t>
            </a:r>
            <a:r>
              <a:rPr lang="en-US" dirty="0"/>
              <a:t>disruption, </a:t>
            </a:r>
            <a:r>
              <a:rPr lang="en-US" dirty="0" smtClean="0"/>
              <a:t>while maintaining </a:t>
            </a:r>
            <a:r>
              <a:rPr lang="en-US" dirty="0"/>
              <a:t>security</a:t>
            </a:r>
          </a:p>
          <a:p>
            <a:pPr lvl="3"/>
            <a:endParaRPr lang="en-US" dirty="0"/>
          </a:p>
          <a:p>
            <a:pPr lvl="2"/>
            <a:endParaRPr lang="en-US" dirty="0"/>
          </a:p>
          <a:p>
            <a:endParaRPr lang="en-US" dirty="0"/>
          </a:p>
        </p:txBody>
      </p:sp>
      <p:sp>
        <p:nvSpPr>
          <p:cNvPr id="2" name="Slide Number Placeholder 1"/>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3AA5AF-70F0-44A6-A0EE-CC80399C096D}"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33425519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357898" y="2704420"/>
            <a:ext cx="8197114" cy="3958333"/>
          </a:xfrm>
        </p:spPr>
        <p:txBody>
          <a:bodyPr/>
          <a:lstStyle/>
          <a:p>
            <a:pPr marL="0" indent="0" defTabSz="685800">
              <a:buNone/>
            </a:pPr>
            <a:r>
              <a:rPr lang="en-US" sz="3200" dirty="0" smtClean="0">
                <a:latin typeface="Orgon Slab" panose="02000503000000020004" pitchFamily="50" charset="0"/>
              </a:rPr>
              <a:t>V. </a:t>
            </a:r>
            <a:r>
              <a:rPr lang="en-US" sz="3200" dirty="0">
                <a:latin typeface="Orgon Slab" panose="02000503000000020004" pitchFamily="50" charset="0"/>
              </a:rPr>
              <a:t>	Reports of Standing </a:t>
            </a:r>
            <a:r>
              <a:rPr lang="en-US" sz="3200" dirty="0" smtClean="0">
                <a:latin typeface="Orgon Slab" panose="02000503000000020004" pitchFamily="50" charset="0"/>
              </a:rPr>
              <a:t>Committees</a:t>
            </a:r>
          </a:p>
          <a:p>
            <a:pPr marL="1255712" indent="-514350" defTabSz="685800">
              <a:buAutoNum type="alphaUcPeriod" startAt="6"/>
            </a:pPr>
            <a:r>
              <a:rPr lang="en-US" sz="3200" dirty="0" smtClean="0">
                <a:solidFill>
                  <a:srgbClr val="003B49"/>
                </a:solidFill>
                <a:latin typeface="Orgon Slab" panose="02000503000000020004" pitchFamily="50" charset="0"/>
              </a:rPr>
              <a:t>Budgetary Affairs </a:t>
            </a:r>
            <a:br>
              <a:rPr lang="en-US" sz="3200" dirty="0" smtClean="0">
                <a:solidFill>
                  <a:srgbClr val="003B49"/>
                </a:solidFill>
                <a:latin typeface="Orgon Slab" panose="02000503000000020004" pitchFamily="50" charset="0"/>
              </a:rPr>
            </a:br>
            <a:r>
              <a:rPr lang="en-US" sz="3200" dirty="0" smtClean="0">
                <a:solidFill>
                  <a:srgbClr val="003B49"/>
                </a:solidFill>
                <a:latin typeface="Orgon Slab" panose="02000503000000020004" pitchFamily="50" charset="0"/>
              </a:rPr>
              <a:t>	M. Fitch</a:t>
            </a:r>
          </a:p>
          <a:p>
            <a:pPr marL="1255712" indent="-514350" defTabSz="685800">
              <a:buAutoNum type="alphaUcPeriod" startAt="6"/>
            </a:pPr>
            <a:endParaRPr lang="en-US" sz="3200" dirty="0">
              <a:solidFill>
                <a:srgbClr val="003B49"/>
              </a:solidFill>
              <a:latin typeface="Orgon Slab" panose="02000503000000020004" pitchFamily="50" charset="0"/>
            </a:endParaRPr>
          </a:p>
          <a:p>
            <a:pPr marL="741362" indent="0" defTabSz="685800">
              <a:buNone/>
            </a:pPr>
            <a:r>
              <a:rPr lang="en-US" sz="3200" dirty="0" smtClean="0">
                <a:solidFill>
                  <a:srgbClr val="003B49"/>
                </a:solidFill>
                <a:latin typeface="Orgon Slab" panose="02000503000000020004" pitchFamily="50" charset="0"/>
              </a:rPr>
              <a:t>-No Report	</a:t>
            </a:r>
          </a:p>
          <a:p>
            <a:pPr marL="0" indent="0" defTabSz="685800">
              <a:buNone/>
            </a:pPr>
            <a:r>
              <a:rPr lang="en-US" sz="3200" dirty="0"/>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900" b="0" i="0" u="none" strike="noStrike" kern="1200" cap="none" spc="0" normalizeH="0" baseline="0" noProof="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9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3869541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1"/>
          <p:cNvSpPr txBox="1">
            <a:spLocks noGrp="1"/>
          </p:cNvSpPr>
          <p:nvPr>
            <p:ph type="ctrTitle"/>
          </p:nvPr>
        </p:nvSpPr>
        <p:spPr>
          <a:xfrm>
            <a:off x="311700" y="2117650"/>
            <a:ext cx="8520600" cy="1240200"/>
          </a:xfrm>
          <a:prstGeom prst="rect">
            <a:avLst/>
          </a:prstGeom>
        </p:spPr>
        <p:txBody>
          <a:bodyPr spcFirstLastPara="1" wrap="square" lIns="91425" tIns="91425" rIns="91425" bIns="91425" anchor="b" anchorCtr="0">
            <a:noAutofit/>
          </a:bodyPr>
          <a:lstStyle/>
          <a:p>
            <a:pPr>
              <a:buNone/>
            </a:pPr>
            <a:r>
              <a:rPr lang="en">
                <a:latin typeface="Oswald"/>
                <a:ea typeface="Oswald"/>
                <a:cs typeface="Oswald"/>
                <a:sym typeface="Oswald"/>
              </a:rPr>
              <a:t>Student Council Report</a:t>
            </a:r>
            <a:endParaRPr>
              <a:latin typeface="Oswald"/>
              <a:ea typeface="Oswald"/>
              <a:cs typeface="Oswald"/>
              <a:sym typeface="Oswald"/>
            </a:endParaRPr>
          </a:p>
        </p:txBody>
      </p:sp>
      <p:sp>
        <p:nvSpPr>
          <p:cNvPr id="55" name="Google Shape;55;p11"/>
          <p:cNvSpPr txBox="1">
            <a:spLocks noGrp="1"/>
          </p:cNvSpPr>
          <p:nvPr>
            <p:ph type="subTitle" idx="1"/>
          </p:nvPr>
        </p:nvSpPr>
        <p:spPr>
          <a:xfrm>
            <a:off x="311700" y="3429000"/>
            <a:ext cx="8520600" cy="792600"/>
          </a:xfrm>
          <a:prstGeom prst="rect">
            <a:avLst/>
          </a:prstGeom>
        </p:spPr>
        <p:txBody>
          <a:bodyPr spcFirstLastPara="1" wrap="square" lIns="91425" tIns="91425" rIns="91425" bIns="91425" anchor="ctr" anchorCtr="0">
            <a:noAutofit/>
          </a:bodyPr>
          <a:lstStyle/>
          <a:p>
            <a:r>
              <a:rPr lang="en">
                <a:latin typeface="Oswald"/>
                <a:ea typeface="Oswald"/>
                <a:cs typeface="Oswald"/>
                <a:sym typeface="Oswald"/>
              </a:rPr>
              <a:t>Faculty Senate</a:t>
            </a:r>
            <a:endParaRPr>
              <a:latin typeface="Oswald"/>
              <a:ea typeface="Oswald"/>
              <a:cs typeface="Oswald"/>
              <a:sym typeface="Oswald"/>
            </a:endParaRPr>
          </a:p>
          <a:p>
            <a:r>
              <a:rPr lang="en">
                <a:latin typeface="Oswald"/>
                <a:ea typeface="Oswald"/>
                <a:cs typeface="Oswald"/>
                <a:sym typeface="Oswald"/>
              </a:rPr>
              <a:t>March 19, 2020</a:t>
            </a:r>
            <a:endParaRPr>
              <a:latin typeface="Oswald"/>
              <a:ea typeface="Oswald"/>
              <a:cs typeface="Oswald"/>
              <a:sym typeface="Oswald"/>
            </a:endParaRPr>
          </a:p>
        </p:txBody>
      </p:sp>
    </p:spTree>
    <p:extLst>
      <p:ext uri="{BB962C8B-B14F-4D97-AF65-F5344CB8AC3E}">
        <p14:creationId xmlns:p14="http://schemas.microsoft.com/office/powerpoint/2010/main" val="32756385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562906"/>
            <a:ext cx="8197114" cy="4186933"/>
          </a:xfrm>
        </p:spPr>
        <p:txBody>
          <a:bodyPr/>
          <a:lstStyle/>
          <a:p>
            <a:pPr marL="0" indent="0" defTabSz="914400">
              <a:buNone/>
              <a:tabLst>
                <a:tab pos="914400" algn="l"/>
                <a:tab pos="1371600" algn="l"/>
              </a:tabLst>
            </a:pPr>
            <a:r>
              <a:rPr lang="en-US" sz="3600" dirty="0" smtClean="0">
                <a:latin typeface="Orgon Slab" panose="02000503000000020004" pitchFamily="50" charset="0"/>
              </a:rPr>
              <a:t>VI.</a:t>
            </a:r>
            <a:r>
              <a:rPr lang="en-US" sz="3600" dirty="0">
                <a:latin typeface="Orgon Slab" panose="02000503000000020004" pitchFamily="50" charset="0"/>
              </a:rPr>
              <a:t>	</a:t>
            </a:r>
            <a:r>
              <a:rPr lang="en-US" sz="3600" dirty="0" smtClean="0">
                <a:latin typeface="Orgon Slab" panose="02000503000000020004" pitchFamily="50" charset="0"/>
              </a:rPr>
              <a:t>Administrative </a:t>
            </a:r>
            <a:r>
              <a:rPr lang="en-US" sz="3600" dirty="0">
                <a:latin typeface="Orgon Slab" panose="02000503000000020004" pitchFamily="50" charset="0"/>
              </a:rPr>
              <a:t>Reports</a:t>
            </a:r>
          </a:p>
          <a:p>
            <a:pPr marL="739775" indent="0" defTabSz="914400">
              <a:buNone/>
              <a:tabLst>
                <a:tab pos="914400" algn="l"/>
                <a:tab pos="1490663" algn="l"/>
              </a:tabLst>
            </a:pPr>
            <a:r>
              <a:rPr lang="en-US" sz="3600" dirty="0" smtClean="0">
                <a:solidFill>
                  <a:srgbClr val="003B49"/>
                </a:solidFill>
                <a:latin typeface="Orgon Slab" panose="02000503000000020004" pitchFamily="50" charset="0"/>
              </a:rPr>
              <a:t>	A.	Chancellor’s Report</a:t>
            </a:r>
          </a:p>
          <a:p>
            <a:pPr marL="739775" indent="0" defTabSz="914400">
              <a:buNone/>
              <a:tabLst>
                <a:tab pos="914400" algn="l"/>
                <a:tab pos="1490663" algn="l"/>
              </a:tabLst>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M. Dehghani</a:t>
            </a:r>
          </a:p>
          <a:p>
            <a:pPr marL="739775" indent="0" defTabSz="914400">
              <a:buNone/>
              <a:tabLst>
                <a:tab pos="914400" algn="l"/>
                <a:tab pos="1490663" algn="l"/>
              </a:tabLst>
            </a:pPr>
            <a:endParaRPr lang="en-US" sz="3600" dirty="0">
              <a:solidFill>
                <a:srgbClr val="003B49"/>
              </a:solidFill>
              <a:latin typeface="Orgon Slab" panose="02000503000000020004" pitchFamily="50" charset="0"/>
            </a:endParaRPr>
          </a:p>
          <a:p>
            <a:pPr marL="739775" indent="0" defTabSz="914400">
              <a:buNone/>
              <a:tabLst>
                <a:tab pos="914400" algn="l"/>
                <a:tab pos="1490663" algn="l"/>
              </a:tabLst>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a:t>
            </a:r>
          </a:p>
          <a:p>
            <a:pPr marL="0" indent="0" defTabSz="914400">
              <a:buNone/>
              <a:tabLst>
                <a:tab pos="914400" algn="l"/>
                <a:tab pos="1490663" algn="l"/>
              </a:tabLst>
            </a:pPr>
            <a:r>
              <a:rPr lang="en-US" sz="3600" dirty="0" smtClean="0">
                <a:solidFill>
                  <a:srgbClr val="003B49"/>
                </a:solidFill>
                <a:latin typeface="Orgon Slab" panose="02000503000000020004" pitchFamily="50" charset="0"/>
              </a:rPr>
              <a:t>		</a:t>
            </a:r>
          </a:p>
          <a:p>
            <a:pPr marL="0" indent="0" defTabSz="685800">
              <a:buNone/>
            </a:pPr>
            <a:r>
              <a:rPr lang="en-US" sz="3600" dirty="0" smtClean="0">
                <a:latin typeface="Orgon Slab" panose="02000503000000020004" pitchFamily="50" charset="0"/>
              </a:rPr>
              <a:t>		</a:t>
            </a: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790003"/>
            <a:ext cx="8184662" cy="473672"/>
          </a:xfrm>
        </p:spPr>
        <p:txBody>
          <a:bodyPr>
            <a:noAutofit/>
          </a:bodyPr>
          <a:lstStyle/>
          <a:p>
            <a:pPr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mtClean="0"/>
              <a:t>60</a:t>
            </a:fld>
            <a:endParaRPr lang="en-US" dirty="0"/>
          </a:p>
        </p:txBody>
      </p:sp>
    </p:spTree>
    <p:extLst>
      <p:ext uri="{BB962C8B-B14F-4D97-AF65-F5344CB8AC3E}">
        <p14:creationId xmlns:p14="http://schemas.microsoft.com/office/powerpoint/2010/main" val="18980446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562906"/>
            <a:ext cx="8197114" cy="4186933"/>
          </a:xfrm>
        </p:spPr>
        <p:txBody>
          <a:bodyPr/>
          <a:lstStyle/>
          <a:p>
            <a:pPr marL="0" indent="0" defTabSz="914400">
              <a:buNone/>
              <a:tabLst>
                <a:tab pos="914400" algn="l"/>
                <a:tab pos="1371600" algn="l"/>
              </a:tabLst>
            </a:pPr>
            <a:r>
              <a:rPr lang="en-US" sz="3600" dirty="0" smtClean="0">
                <a:latin typeface="Orgon Slab" panose="02000503000000020004" pitchFamily="50" charset="0"/>
              </a:rPr>
              <a:t>VI.</a:t>
            </a:r>
            <a:r>
              <a:rPr lang="en-US" sz="3600" dirty="0">
                <a:latin typeface="Orgon Slab" panose="02000503000000020004" pitchFamily="50" charset="0"/>
              </a:rPr>
              <a:t>	</a:t>
            </a:r>
            <a:r>
              <a:rPr lang="en-US" sz="3600" dirty="0" smtClean="0">
                <a:latin typeface="Orgon Slab" panose="02000503000000020004" pitchFamily="50" charset="0"/>
              </a:rPr>
              <a:t>Administrative </a:t>
            </a:r>
            <a:r>
              <a:rPr lang="en-US" sz="3600" dirty="0">
                <a:latin typeface="Orgon Slab" panose="02000503000000020004" pitchFamily="50" charset="0"/>
              </a:rPr>
              <a:t>Reports</a:t>
            </a:r>
          </a:p>
          <a:p>
            <a:pPr marL="739775" indent="0" defTabSz="914400">
              <a:buNone/>
              <a:tabLst>
                <a:tab pos="914400" algn="l"/>
                <a:tab pos="1490663" algn="l"/>
              </a:tabLst>
            </a:pPr>
            <a:r>
              <a:rPr lang="en-US" sz="3600" dirty="0" smtClean="0">
                <a:solidFill>
                  <a:srgbClr val="003B49"/>
                </a:solidFill>
                <a:latin typeface="Orgon Slab" panose="02000503000000020004" pitchFamily="50" charset="0"/>
              </a:rPr>
              <a:t>	B.	Provost’s Report</a:t>
            </a:r>
          </a:p>
          <a:p>
            <a:pPr marL="739775" indent="0" defTabSz="914400">
              <a:buNone/>
              <a:tabLst>
                <a:tab pos="914400" algn="l"/>
                <a:tab pos="1490663" algn="l"/>
              </a:tabLst>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S. Roberts</a:t>
            </a:r>
          </a:p>
          <a:p>
            <a:pPr marL="739775" indent="0" defTabSz="914400">
              <a:buNone/>
              <a:tabLst>
                <a:tab pos="914400" algn="l"/>
                <a:tab pos="1490663" algn="l"/>
              </a:tabLst>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a:t>
            </a: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a:t>
            </a:r>
          </a:p>
          <a:p>
            <a:pPr marL="0" indent="0" defTabSz="685800">
              <a:buNone/>
            </a:pPr>
            <a:r>
              <a:rPr lang="en-US" sz="3600" dirty="0" smtClean="0">
                <a:latin typeface="Orgon Slab" panose="02000503000000020004" pitchFamily="50" charset="0"/>
              </a:rPr>
              <a:t>		</a:t>
            </a: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790003"/>
            <a:ext cx="8184662" cy="473672"/>
          </a:xfrm>
        </p:spPr>
        <p:txBody>
          <a:bodyPr>
            <a:noAutofit/>
          </a:bodyPr>
          <a:lstStyle/>
          <a:p>
            <a:pPr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mtClean="0"/>
              <a:t>61</a:t>
            </a:fld>
            <a:endParaRPr lang="en-US" dirty="0"/>
          </a:p>
        </p:txBody>
      </p:sp>
    </p:spTree>
    <p:extLst>
      <p:ext uri="{BB962C8B-B14F-4D97-AF65-F5344CB8AC3E}">
        <p14:creationId xmlns:p14="http://schemas.microsoft.com/office/powerpoint/2010/main" val="3000716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55170" y="2655418"/>
            <a:ext cx="7695041" cy="4202582"/>
          </a:xfrm>
        </p:spPr>
        <p:txBody>
          <a:bodyPr/>
          <a:lstStyle/>
          <a:p>
            <a:pPr marL="914400" indent="-914400" defTabSz="914400">
              <a:buAutoNum type="romanUcPeriod" startAt="7"/>
            </a:pPr>
            <a:r>
              <a:rPr lang="en-US" sz="3600" b="1" dirty="0" smtClean="0">
                <a:solidFill>
                  <a:srgbClr val="003B49"/>
                </a:solidFill>
              </a:rPr>
              <a:t>New Business</a:t>
            </a:r>
            <a:r>
              <a:rPr lang="en-US" sz="3600" b="1" dirty="0">
                <a:solidFill>
                  <a:srgbClr val="003B49"/>
                </a:solidFill>
              </a:rPr>
              <a:t/>
            </a:r>
            <a:br>
              <a:rPr lang="en-US" sz="3600" b="1" dirty="0">
                <a:solidFill>
                  <a:srgbClr val="003B49"/>
                </a:solidFill>
              </a:rPr>
            </a:br>
            <a:endParaRPr lang="en-US" sz="3600" b="1" dirty="0" smtClean="0">
              <a:solidFill>
                <a:srgbClr val="003B49"/>
              </a:solidFill>
            </a:endParaRPr>
          </a:p>
        </p:txBody>
      </p:sp>
      <p:sp>
        <p:nvSpPr>
          <p:cNvPr id="4" name="Text Placeholder 3"/>
          <p:cNvSpPr>
            <a:spLocks noGrp="1"/>
          </p:cNvSpPr>
          <p:nvPr>
            <p:ph type="body" sz="quarter" idx="12"/>
          </p:nvPr>
        </p:nvSpPr>
        <p:spPr>
          <a:xfrm>
            <a:off x="555170" y="1790003"/>
            <a:ext cx="7695042" cy="473672"/>
          </a:xfrm>
        </p:spPr>
        <p:txBody>
          <a:bodyPr>
            <a:noAutofit/>
          </a:bodyPr>
          <a:lstStyle/>
          <a:p>
            <a:r>
              <a:rPr lang="en-US" sz="3600" dirty="0"/>
              <a:t>Agenda</a:t>
            </a:r>
          </a:p>
        </p:txBody>
      </p:sp>
      <p:sp>
        <p:nvSpPr>
          <p:cNvPr id="2" name="Slide Number Placeholder 1"/>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31731210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14400" y="2604973"/>
            <a:ext cx="7781052" cy="2116317"/>
          </a:xfrm>
        </p:spPr>
        <p:txBody>
          <a:bodyPr/>
          <a:lstStyle/>
          <a:p>
            <a:pPr marL="0" indent="0">
              <a:buNone/>
              <a:tabLst>
                <a:tab pos="914400" algn="l"/>
              </a:tabLst>
            </a:pPr>
            <a:r>
              <a:rPr lang="en-US" sz="3600" b="1" dirty="0" smtClean="0">
                <a:solidFill>
                  <a:srgbClr val="003B49"/>
                </a:solidFill>
                <a:latin typeface="Orgon Slab Light" panose="02000503000000020004" pitchFamily="50" charset="0"/>
              </a:rPr>
              <a:t>VIII. 	Adjourn</a:t>
            </a:r>
          </a:p>
          <a:p>
            <a:endParaRPr lang="en-US" sz="3600" b="1" dirty="0" smtClean="0">
              <a:solidFill>
                <a:srgbClr val="003B49"/>
              </a:solidFill>
              <a:latin typeface="Orgon Slab Light" panose="02000503000000020004" pitchFamily="50" charset="0"/>
            </a:endParaRPr>
          </a:p>
          <a:p>
            <a:pPr marL="514350" indent="-514350">
              <a:buAutoNum type="romanUcPeriod" startAt="5"/>
            </a:pPr>
            <a:endParaRPr lang="en-US" sz="3600" b="1" dirty="0">
              <a:solidFill>
                <a:srgbClr val="003B49"/>
              </a:solidFill>
              <a:latin typeface="Orgon Slab ExtraLight" panose="02000503000000020004" pitchFamily="50" charset="0"/>
            </a:endParaRPr>
          </a:p>
          <a:p>
            <a:endParaRPr lang="en-US" sz="3600" dirty="0"/>
          </a:p>
        </p:txBody>
      </p:sp>
      <p:sp>
        <p:nvSpPr>
          <p:cNvPr id="4" name="Text Placeholder 3"/>
          <p:cNvSpPr>
            <a:spLocks noGrp="1"/>
          </p:cNvSpPr>
          <p:nvPr>
            <p:ph type="body" sz="quarter" idx="12"/>
          </p:nvPr>
        </p:nvSpPr>
        <p:spPr>
          <a:xfrm>
            <a:off x="914400" y="1790003"/>
            <a:ext cx="7781052" cy="696720"/>
          </a:xfrm>
        </p:spPr>
        <p:txBody>
          <a:bodyPr/>
          <a:lstStyle/>
          <a:p>
            <a:r>
              <a:rPr lang="en-US" sz="3600" dirty="0">
                <a:latin typeface="Orgon Slab" panose="02000503000000020004" pitchFamily="50" charset="0"/>
              </a:rPr>
              <a:t>Agenda</a:t>
            </a:r>
          </a:p>
        </p:txBody>
      </p:sp>
      <p:sp>
        <p:nvSpPr>
          <p:cNvPr id="5" name="TextBox 4"/>
          <p:cNvSpPr txBox="1"/>
          <p:nvPr/>
        </p:nvSpPr>
        <p:spPr>
          <a:xfrm>
            <a:off x="8369559" y="6311387"/>
            <a:ext cx="437860" cy="276999"/>
          </a:xfrm>
          <a:prstGeom prst="rect">
            <a:avLst/>
          </a:prstGeom>
          <a:noFill/>
        </p:spPr>
        <p:txBody>
          <a:bodyPr wrap="square" rtlCol="0">
            <a:spAutoFit/>
          </a:bodyPr>
          <a:lstStyle>
            <a:defPPr>
              <a:defRPr lang="en-US"/>
            </a:defPPr>
            <a:lvl1pPr>
              <a:defRPr sz="1200">
                <a:solidFill>
                  <a:srgbClr val="003B49"/>
                </a:solidFill>
              </a:defRPr>
            </a:lvl1pPr>
          </a:lstStyle>
          <a:p>
            <a:fld id="{477D04EB-D600-4A5B-9F34-2ADF860BB5CA}" type="slidenum">
              <a:rPr lang="en-US">
                <a:solidFill>
                  <a:schemeClr val="tx1">
                    <a:tint val="75000"/>
                  </a:schemeClr>
                </a:solidFill>
              </a:rPr>
              <a:pPr/>
              <a:t>63</a:t>
            </a:fld>
            <a:endParaRPr lang="en-US" dirty="0">
              <a:solidFill>
                <a:schemeClr val="tx1">
                  <a:tint val="75000"/>
                </a:schemeClr>
              </a:solidFill>
            </a:endParaRPr>
          </a:p>
        </p:txBody>
      </p:sp>
    </p:spTree>
    <p:extLst>
      <p:ext uri="{BB962C8B-B14F-4D97-AF65-F5344CB8AC3E}">
        <p14:creationId xmlns:p14="http://schemas.microsoft.com/office/powerpoint/2010/main" val="2911155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2"/>
          <p:cNvSpPr txBox="1">
            <a:spLocks noGrp="1"/>
          </p:cNvSpPr>
          <p:nvPr>
            <p:ph type="body" idx="1"/>
          </p:nvPr>
        </p:nvSpPr>
        <p:spPr>
          <a:xfrm>
            <a:off x="671757" y="1135883"/>
            <a:ext cx="8184600" cy="744000"/>
          </a:xfrm>
          <a:prstGeom prst="rect">
            <a:avLst/>
          </a:prstGeom>
        </p:spPr>
        <p:txBody>
          <a:bodyPr spcFirstLastPara="1" wrap="square" lIns="91425" tIns="45700" rIns="91425" bIns="45700" anchor="t" anchorCtr="0">
            <a:noAutofit/>
          </a:bodyPr>
          <a:lstStyle/>
          <a:p>
            <a:pPr marL="0" indent="0"/>
            <a:r>
              <a:rPr lang="en">
                <a:latin typeface="Oswald"/>
                <a:ea typeface="Oswald"/>
                <a:cs typeface="Oswald"/>
                <a:sym typeface="Oswald"/>
              </a:rPr>
              <a:t>Student Council</a:t>
            </a:r>
            <a:endParaRPr>
              <a:latin typeface="Oswald"/>
              <a:ea typeface="Oswald"/>
              <a:cs typeface="Oswald"/>
              <a:sym typeface="Oswald"/>
            </a:endParaRPr>
          </a:p>
        </p:txBody>
      </p:sp>
      <p:sp>
        <p:nvSpPr>
          <p:cNvPr id="61" name="Google Shape;61;p12"/>
          <p:cNvSpPr txBox="1">
            <a:spLocks noGrp="1"/>
          </p:cNvSpPr>
          <p:nvPr>
            <p:ph type="body" idx="2"/>
          </p:nvPr>
        </p:nvSpPr>
        <p:spPr>
          <a:xfrm>
            <a:off x="728750" y="1879875"/>
            <a:ext cx="6729300" cy="3470400"/>
          </a:xfrm>
          <a:prstGeom prst="rect">
            <a:avLst/>
          </a:prstGeom>
        </p:spPr>
        <p:txBody>
          <a:bodyPr spcFirstLastPara="1" wrap="square" lIns="91425" tIns="45700" rIns="91425" bIns="45700" anchor="t" anchorCtr="0">
            <a:noAutofit/>
          </a:bodyPr>
          <a:lstStyle/>
          <a:p>
            <a:pPr>
              <a:buFont typeface="Oswald"/>
              <a:buChar char="●"/>
            </a:pPr>
            <a:r>
              <a:rPr lang="en">
                <a:latin typeface="Oswald"/>
                <a:ea typeface="Oswald"/>
                <a:cs typeface="Oswald"/>
                <a:sym typeface="Oswald"/>
              </a:rPr>
              <a:t>Student Council will continue to meet over Zoom</a:t>
            </a:r>
            <a:endParaRPr>
              <a:latin typeface="Oswald"/>
              <a:ea typeface="Oswald"/>
              <a:cs typeface="Oswald"/>
              <a:sym typeface="Oswald"/>
            </a:endParaRPr>
          </a:p>
          <a:p>
            <a:pPr lvl="1">
              <a:spcBef>
                <a:spcPts val="0"/>
              </a:spcBef>
              <a:buFont typeface="Oswald"/>
              <a:buChar char="○"/>
            </a:pPr>
            <a:r>
              <a:rPr lang="en">
                <a:latin typeface="Oswald"/>
                <a:ea typeface="Oswald"/>
                <a:cs typeface="Oswald"/>
                <a:sym typeface="Oswald"/>
              </a:rPr>
              <a:t>At upcoming meetings, Student Council will discuss possible resolutions on:	</a:t>
            </a:r>
            <a:endParaRPr>
              <a:latin typeface="Oswald"/>
              <a:ea typeface="Oswald"/>
              <a:cs typeface="Oswald"/>
              <a:sym typeface="Oswald"/>
            </a:endParaRPr>
          </a:p>
          <a:p>
            <a:pPr lvl="2">
              <a:spcBef>
                <a:spcPts val="0"/>
              </a:spcBef>
              <a:buFont typeface="Oswald"/>
              <a:buChar char="■"/>
            </a:pPr>
            <a:r>
              <a:rPr lang="en">
                <a:latin typeface="Oswald"/>
                <a:ea typeface="Oswald"/>
                <a:cs typeface="Oswald"/>
                <a:sym typeface="Oswald"/>
              </a:rPr>
              <a:t>CET Changes</a:t>
            </a:r>
            <a:endParaRPr>
              <a:latin typeface="Oswald"/>
              <a:ea typeface="Oswald"/>
              <a:cs typeface="Oswald"/>
              <a:sym typeface="Oswald"/>
            </a:endParaRPr>
          </a:p>
          <a:p>
            <a:pPr lvl="2">
              <a:spcBef>
                <a:spcPts val="0"/>
              </a:spcBef>
              <a:buFont typeface="Oswald"/>
              <a:buChar char="■"/>
            </a:pPr>
            <a:r>
              <a:rPr lang="en">
                <a:latin typeface="Oswald"/>
                <a:ea typeface="Oswald"/>
                <a:cs typeface="Oswald"/>
                <a:sym typeface="Oswald"/>
              </a:rPr>
              <a:t>Commencement Changes</a:t>
            </a:r>
            <a:endParaRPr>
              <a:latin typeface="Oswald"/>
              <a:ea typeface="Oswald"/>
              <a:cs typeface="Oswald"/>
              <a:sym typeface="Oswald"/>
            </a:endParaRPr>
          </a:p>
          <a:p>
            <a:pPr>
              <a:spcBef>
                <a:spcPts val="0"/>
              </a:spcBef>
              <a:buFont typeface="Oswald"/>
              <a:buChar char="●"/>
            </a:pPr>
            <a:r>
              <a:rPr lang="en">
                <a:latin typeface="Oswald"/>
                <a:ea typeface="Oswald"/>
                <a:cs typeface="Oswald"/>
                <a:sym typeface="Oswald"/>
              </a:rPr>
              <a:t>Students can fill out a form on Student Council’s website (</a:t>
            </a:r>
            <a:r>
              <a:rPr lang="en" u="sng">
                <a:solidFill>
                  <a:schemeClr val="hlink"/>
                </a:solidFill>
                <a:latin typeface="Oswald"/>
                <a:ea typeface="Oswald"/>
                <a:cs typeface="Oswald"/>
                <a:sym typeface="Oswald"/>
                <a:hlinkClick r:id="rId3"/>
              </a:rPr>
              <a:t>stuco.mst.edu</a:t>
            </a:r>
            <a:r>
              <a:rPr lang="en">
                <a:latin typeface="Oswald"/>
                <a:ea typeface="Oswald"/>
                <a:cs typeface="Oswald"/>
                <a:sym typeface="Oswald"/>
              </a:rPr>
              <a:t>) if they are having difficulties with the transition to online instruction. </a:t>
            </a:r>
            <a:endParaRPr sz="2000">
              <a:latin typeface="Oswald"/>
              <a:ea typeface="Oswald"/>
              <a:cs typeface="Oswald"/>
              <a:sym typeface="Oswald"/>
            </a:endParaRPr>
          </a:p>
        </p:txBody>
      </p:sp>
    </p:spTree>
    <p:extLst>
      <p:ext uri="{BB962C8B-B14F-4D97-AF65-F5344CB8AC3E}">
        <p14:creationId xmlns:p14="http://schemas.microsoft.com/office/powerpoint/2010/main" val="1574333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body" idx="1"/>
          </p:nvPr>
        </p:nvSpPr>
        <p:spPr>
          <a:xfrm>
            <a:off x="671757" y="1135883"/>
            <a:ext cx="8184600" cy="744000"/>
          </a:xfrm>
          <a:prstGeom prst="rect">
            <a:avLst/>
          </a:prstGeom>
        </p:spPr>
        <p:txBody>
          <a:bodyPr spcFirstLastPara="1" wrap="square" lIns="91425" tIns="45700" rIns="91425" bIns="45700" anchor="t" anchorCtr="0">
            <a:noAutofit/>
          </a:bodyPr>
          <a:lstStyle/>
          <a:p>
            <a:pPr marL="0" indent="0"/>
            <a:r>
              <a:rPr lang="en">
                <a:latin typeface="Oswald"/>
                <a:ea typeface="Oswald"/>
                <a:cs typeface="Oswald"/>
                <a:sym typeface="Oswald"/>
              </a:rPr>
              <a:t>Student Council</a:t>
            </a:r>
            <a:endParaRPr>
              <a:latin typeface="Oswald"/>
              <a:ea typeface="Oswald"/>
              <a:cs typeface="Oswald"/>
              <a:sym typeface="Oswald"/>
            </a:endParaRPr>
          </a:p>
        </p:txBody>
      </p:sp>
      <p:sp>
        <p:nvSpPr>
          <p:cNvPr id="67" name="Google Shape;67;p13"/>
          <p:cNvSpPr txBox="1">
            <a:spLocks noGrp="1"/>
          </p:cNvSpPr>
          <p:nvPr>
            <p:ph type="body" idx="2"/>
          </p:nvPr>
        </p:nvSpPr>
        <p:spPr>
          <a:xfrm>
            <a:off x="728750" y="1879875"/>
            <a:ext cx="6729300" cy="3470400"/>
          </a:xfrm>
          <a:prstGeom prst="rect">
            <a:avLst/>
          </a:prstGeom>
        </p:spPr>
        <p:txBody>
          <a:bodyPr spcFirstLastPara="1" wrap="square" lIns="91425" tIns="45700" rIns="91425" bIns="45700" anchor="t" anchorCtr="0">
            <a:noAutofit/>
          </a:bodyPr>
          <a:lstStyle/>
          <a:p>
            <a:pPr>
              <a:buFont typeface="Oswald"/>
              <a:buChar char="●"/>
            </a:pPr>
            <a:r>
              <a:rPr lang="en">
                <a:latin typeface="Oswald"/>
                <a:ea typeface="Oswald"/>
                <a:cs typeface="Oswald"/>
                <a:sym typeface="Oswald"/>
              </a:rPr>
              <a:t>Student Leaders Awards</a:t>
            </a:r>
            <a:endParaRPr>
              <a:latin typeface="Oswald"/>
              <a:ea typeface="Oswald"/>
              <a:cs typeface="Oswald"/>
              <a:sym typeface="Oswald"/>
            </a:endParaRPr>
          </a:p>
          <a:p>
            <a:pPr lvl="1">
              <a:spcBef>
                <a:spcPts val="0"/>
              </a:spcBef>
              <a:buFont typeface="Oswald"/>
              <a:buChar char="○"/>
            </a:pPr>
            <a:r>
              <a:rPr lang="en">
                <a:latin typeface="Oswald"/>
                <a:ea typeface="Oswald"/>
                <a:cs typeface="Oswald"/>
                <a:sym typeface="Oswald"/>
              </a:rPr>
              <a:t>Form to nominate is open. It will close March 31st</a:t>
            </a:r>
            <a:endParaRPr>
              <a:latin typeface="Oswald"/>
              <a:ea typeface="Oswald"/>
              <a:cs typeface="Oswald"/>
              <a:sym typeface="Oswald"/>
            </a:endParaRPr>
          </a:p>
          <a:p>
            <a:pPr lvl="1">
              <a:spcBef>
                <a:spcPts val="0"/>
              </a:spcBef>
              <a:buFont typeface="Oswald"/>
              <a:buChar char="○"/>
            </a:pPr>
            <a:r>
              <a:rPr lang="en">
                <a:latin typeface="Oswald"/>
                <a:ea typeface="Oswald"/>
                <a:cs typeface="Oswald"/>
                <a:sym typeface="Oswald"/>
              </a:rPr>
              <a:t>There will not be an in-person event, but Student Council will continue to give out awards.</a:t>
            </a:r>
            <a:endParaRPr>
              <a:latin typeface="Oswald"/>
              <a:ea typeface="Oswald"/>
              <a:cs typeface="Oswald"/>
              <a:sym typeface="Oswald"/>
            </a:endParaRPr>
          </a:p>
          <a:p>
            <a:pPr>
              <a:spcBef>
                <a:spcPts val="0"/>
              </a:spcBef>
              <a:buFont typeface="Oswald"/>
              <a:buChar char="●"/>
            </a:pPr>
            <a:r>
              <a:rPr lang="en">
                <a:latin typeface="Oswald"/>
                <a:ea typeface="Oswald"/>
                <a:cs typeface="Oswald"/>
                <a:sym typeface="Oswald"/>
              </a:rPr>
              <a:t>New Student Body President</a:t>
            </a:r>
            <a:endParaRPr>
              <a:latin typeface="Oswald"/>
              <a:ea typeface="Oswald"/>
              <a:cs typeface="Oswald"/>
              <a:sym typeface="Oswald"/>
            </a:endParaRPr>
          </a:p>
          <a:p>
            <a:pPr lvl="1">
              <a:spcBef>
                <a:spcPts val="0"/>
              </a:spcBef>
              <a:buFont typeface="Oswald"/>
              <a:buChar char="○"/>
            </a:pPr>
            <a:r>
              <a:rPr lang="en">
                <a:latin typeface="Oswald"/>
                <a:ea typeface="Oswald"/>
                <a:cs typeface="Oswald"/>
                <a:sym typeface="Oswald"/>
              </a:rPr>
              <a:t>Lawrence Hierlmeier</a:t>
            </a:r>
            <a:endParaRPr>
              <a:latin typeface="Oswald"/>
              <a:ea typeface="Oswald"/>
              <a:cs typeface="Oswald"/>
              <a:sym typeface="Oswald"/>
            </a:endParaRPr>
          </a:p>
          <a:p>
            <a:pPr lvl="1">
              <a:spcBef>
                <a:spcPts val="0"/>
              </a:spcBef>
              <a:buFont typeface="Oswald"/>
              <a:buChar char="○"/>
            </a:pPr>
            <a:r>
              <a:rPr lang="en">
                <a:latin typeface="Oswald"/>
                <a:ea typeface="Oswald"/>
                <a:cs typeface="Oswald"/>
                <a:sym typeface="Oswald"/>
              </a:rPr>
              <a:t>Major: Computer Science and Math</a:t>
            </a:r>
            <a:endParaRPr>
              <a:latin typeface="Oswald"/>
              <a:ea typeface="Oswald"/>
              <a:cs typeface="Oswald"/>
              <a:sym typeface="Oswald"/>
            </a:endParaRPr>
          </a:p>
          <a:p>
            <a:pPr lvl="1">
              <a:spcBef>
                <a:spcPts val="0"/>
              </a:spcBef>
              <a:buFont typeface="Oswald"/>
              <a:buChar char="○"/>
            </a:pPr>
            <a:r>
              <a:rPr lang="en">
                <a:latin typeface="Oswald"/>
                <a:ea typeface="Oswald"/>
                <a:cs typeface="Oswald"/>
                <a:sym typeface="Oswald"/>
              </a:rPr>
              <a:t>Hometown: Anaheim, CA</a:t>
            </a:r>
            <a:endParaRPr>
              <a:latin typeface="Oswald"/>
              <a:ea typeface="Oswald"/>
              <a:cs typeface="Oswald"/>
              <a:sym typeface="Oswald"/>
            </a:endParaRPr>
          </a:p>
          <a:p>
            <a:pPr lvl="1">
              <a:spcBef>
                <a:spcPts val="0"/>
              </a:spcBef>
              <a:buFont typeface="Oswald"/>
              <a:buChar char="○"/>
            </a:pPr>
            <a:r>
              <a:rPr lang="en">
                <a:latin typeface="Oswald"/>
                <a:ea typeface="Oswald"/>
                <a:cs typeface="Oswald"/>
                <a:sym typeface="Oswald"/>
              </a:rPr>
              <a:t>Term starts on May 1st</a:t>
            </a:r>
            <a:endParaRPr>
              <a:latin typeface="Oswald"/>
              <a:ea typeface="Oswald"/>
              <a:cs typeface="Oswald"/>
              <a:sym typeface="Oswald"/>
            </a:endParaRPr>
          </a:p>
        </p:txBody>
      </p:sp>
    </p:spTree>
    <p:extLst>
      <p:ext uri="{BB962C8B-B14F-4D97-AF65-F5344CB8AC3E}">
        <p14:creationId xmlns:p14="http://schemas.microsoft.com/office/powerpoint/2010/main" val="1751681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a:xfrm>
            <a:off x="510790" y="2541306"/>
            <a:ext cx="8197114" cy="2673790"/>
          </a:xfrm>
        </p:spPr>
        <p:txBody>
          <a:bodyPr/>
          <a:lstStyle/>
          <a:p>
            <a:pPr marL="0" indent="0" defTabSz="857250">
              <a:buNone/>
            </a:pPr>
            <a:r>
              <a:rPr lang="en-US" sz="3200" dirty="0" smtClean="0">
                <a:latin typeface="Orgon Slab" panose="02000503000000020004" pitchFamily="50" charset="0"/>
              </a:rPr>
              <a:t>III.	Campus Reports</a:t>
            </a:r>
          </a:p>
          <a:p>
            <a:pPr marL="858838" lvl="1" indent="-858838" defTabSz="685800">
              <a:buNone/>
            </a:pPr>
            <a:r>
              <a:rPr lang="en-US" sz="2800" dirty="0" smtClean="0">
                <a:solidFill>
                  <a:srgbClr val="003B49"/>
                </a:solidFill>
                <a:latin typeface="Orgon Slab" panose="02000503000000020004" pitchFamily="50" charset="0"/>
              </a:rPr>
              <a:t>	C.</a:t>
            </a: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S&amp;T General Oversight Committee</a:t>
            </a:r>
          </a:p>
          <a:p>
            <a:pPr marL="858838" lvl="1" indent="-858838" defTabSz="685800">
              <a:buNone/>
            </a:pP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	Jim Musser</a:t>
            </a:r>
          </a:p>
          <a:p>
            <a:pPr marL="858838" lvl="1" indent="-858838" defTabSz="685800">
              <a:buNone/>
            </a:pP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	</a:t>
            </a: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	</a:t>
            </a:r>
          </a:p>
          <a:p>
            <a:pPr marL="858838" lvl="1" indent="-858838" defTabSz="685800">
              <a:buNone/>
            </a:pP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	</a:t>
            </a: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845062"/>
            <a:ext cx="8184662" cy="473672"/>
          </a:xfrm>
        </p:spPr>
        <p:txBody>
          <a:bodyPr>
            <a:noAutofit/>
          </a:bodyPr>
          <a:lstStyle/>
          <a:p>
            <a:pPr defTabSz="9144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mtClean="0"/>
              <a:t>9</a:t>
            </a:fld>
            <a:endParaRPr lang="en-US" dirty="0"/>
          </a:p>
        </p:txBody>
      </p:sp>
    </p:spTree>
    <p:extLst>
      <p:ext uri="{BB962C8B-B14F-4D97-AF65-F5344CB8AC3E}">
        <p14:creationId xmlns:p14="http://schemas.microsoft.com/office/powerpoint/2010/main" val="3173296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6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7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Intro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8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9_Custom Design">
  <a:themeElements>
    <a:clrScheme name="Custom 6">
      <a:dk1>
        <a:srgbClr val="003B49"/>
      </a:dk1>
      <a:lt1>
        <a:srgbClr val="E8D3A2"/>
      </a:lt1>
      <a:dk2>
        <a:srgbClr val="003B49"/>
      </a:dk2>
      <a:lt2>
        <a:srgbClr val="FFFFFF"/>
      </a:lt2>
      <a:accent1>
        <a:srgbClr val="003B49"/>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0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1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7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18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19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20_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2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2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2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2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2.xml><?xml version="1.0" encoding="utf-8"?>
<a:theme xmlns:a="http://schemas.openxmlformats.org/drawingml/2006/main" name="25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3.xml><?xml version="1.0" encoding="utf-8"?>
<a:theme xmlns:a="http://schemas.openxmlformats.org/drawingml/2006/main" name="2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4.xml><?xml version="1.0" encoding="utf-8"?>
<a:theme xmlns:a="http://schemas.openxmlformats.org/drawingml/2006/main" name="27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29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6.xml><?xml version="1.0" encoding="utf-8"?>
<a:theme xmlns:a="http://schemas.openxmlformats.org/drawingml/2006/main" name="30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3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8.xml><?xml version="1.0" encoding="utf-8"?>
<a:theme xmlns:a="http://schemas.openxmlformats.org/drawingml/2006/main" name="3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3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0.xml><?xml version="1.0" encoding="utf-8"?>
<a:theme xmlns:a="http://schemas.openxmlformats.org/drawingml/2006/main" name="28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1.xml><?xml version="1.0" encoding="utf-8"?>
<a:theme xmlns:a="http://schemas.openxmlformats.org/drawingml/2006/main" name="3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3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6.xml><?xml version="1.0" encoding="utf-8"?>
<a:theme xmlns:a="http://schemas.openxmlformats.org/drawingml/2006/main" name="36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1_Custom Design">
  <a:themeElements>
    <a:clrScheme name="Custom 4">
      <a:dk1>
        <a:srgbClr val="003B49"/>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19415</TotalTime>
  <Words>3388</Words>
  <Application>Microsoft Office PowerPoint</Application>
  <PresentationFormat>On-screen Show (4:3)</PresentationFormat>
  <Paragraphs>541</Paragraphs>
  <Slides>63</Slides>
  <Notes>21</Notes>
  <HiddenSlides>0</HiddenSlides>
  <MMClips>0</MMClips>
  <ScaleCrop>false</ScaleCrop>
  <HeadingPairs>
    <vt:vector size="6" baseType="variant">
      <vt:variant>
        <vt:lpstr>Fonts Used</vt:lpstr>
      </vt:variant>
      <vt:variant>
        <vt:i4>13</vt:i4>
      </vt:variant>
      <vt:variant>
        <vt:lpstr>Theme</vt:lpstr>
      </vt:variant>
      <vt:variant>
        <vt:i4>46</vt:i4>
      </vt:variant>
      <vt:variant>
        <vt:lpstr>Slide Titles</vt:lpstr>
      </vt:variant>
      <vt:variant>
        <vt:i4>63</vt:i4>
      </vt:variant>
    </vt:vector>
  </HeadingPairs>
  <TitlesOfParts>
    <vt:vector size="122" baseType="lpstr">
      <vt:lpstr>Arial</vt:lpstr>
      <vt:lpstr>Calibri</vt:lpstr>
      <vt:lpstr>Calibri Light</vt:lpstr>
      <vt:lpstr>Courier New</vt:lpstr>
      <vt:lpstr>Encode Sans Normal Black</vt:lpstr>
      <vt:lpstr>Lucida Grande</vt:lpstr>
      <vt:lpstr>Orgon Slab</vt:lpstr>
      <vt:lpstr>Orgon Slab ExtraLight</vt:lpstr>
      <vt:lpstr>Orgon Slab Light</vt:lpstr>
      <vt:lpstr>Orgon Slab Medium</vt:lpstr>
      <vt:lpstr>Oswald</vt:lpstr>
      <vt:lpstr>Times New Roman</vt:lpstr>
      <vt:lpstr>Wingdings</vt:lpstr>
      <vt:lpstr>1_Custom Design</vt:lpstr>
      <vt:lpstr>2_Custom Design</vt:lpstr>
      <vt:lpstr>3_Custom Design</vt:lpstr>
      <vt:lpstr>4_Custom Design</vt:lpstr>
      <vt:lpstr>61_Custom Design</vt:lpstr>
      <vt:lpstr>62_Custom Design</vt:lpstr>
      <vt:lpstr>64_Custom Design</vt:lpstr>
      <vt:lpstr>65_Custom Design</vt:lpstr>
      <vt:lpstr>66_Custom Design</vt:lpstr>
      <vt:lpstr>5_Custom Design</vt:lpstr>
      <vt:lpstr>6_Custom Design</vt:lpstr>
      <vt:lpstr>7_Custom Design</vt:lpstr>
      <vt:lpstr>Intro Page</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Custom Design</vt:lpstr>
      <vt:lpstr>21_Custom Design</vt:lpstr>
      <vt:lpstr>22_Custom Design</vt:lpstr>
      <vt:lpstr>23_Custom Design</vt:lpstr>
      <vt:lpstr>24_Custom Design</vt:lpstr>
      <vt:lpstr>25_Custom Design</vt:lpstr>
      <vt:lpstr>26_Custom Design</vt:lpstr>
      <vt:lpstr>27_Custom Design</vt:lpstr>
      <vt:lpstr>29_Custom Design</vt:lpstr>
      <vt:lpstr>30_Custom Design</vt:lpstr>
      <vt:lpstr>31_Custom Design</vt:lpstr>
      <vt:lpstr>32_Custom Design</vt:lpstr>
      <vt:lpstr>33_Custom Design</vt:lpstr>
      <vt:lpstr>28_Custom Design</vt:lpstr>
      <vt:lpstr>34_Custom Design</vt:lpstr>
      <vt:lpstr>2_Office Theme</vt:lpstr>
      <vt:lpstr>Office Theme</vt:lpstr>
      <vt:lpstr>35_Custom Design</vt:lpstr>
      <vt:lpstr>1_Office Theme</vt:lpstr>
      <vt:lpstr>36_Custom Design</vt:lpstr>
      <vt:lpstr>PowerPoint Presentation</vt:lpstr>
      <vt:lpstr>PowerPoint Presentation</vt:lpstr>
      <vt:lpstr>PowerPoint Presentation</vt:lpstr>
      <vt:lpstr>PowerPoint Presentation</vt:lpstr>
      <vt:lpstr>PowerPoint Presentation</vt:lpstr>
      <vt:lpstr>Student Council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Personnel Committee Report</vt:lpstr>
      <vt:lpstr>Referrals</vt:lpstr>
      <vt:lpstr>Department workload policies</vt:lpstr>
      <vt:lpstr>Confidential Report of Conference Between Department Chair and Faculty Member</vt:lpstr>
      <vt:lpstr>Original</vt:lpstr>
      <vt:lpstr>Current (no Deans, Provost vs VCAA)</vt:lpstr>
      <vt:lpstr>Proposed (add Deans)</vt:lpstr>
      <vt:lpstr>Motion to approve new wording</vt:lpstr>
      <vt:lpstr>Rights and responsibilities of emerita faculty</vt:lpstr>
      <vt:lpstr>PowerPoint Presentation</vt:lpstr>
      <vt:lpstr>PowerPoint Presentation</vt:lpstr>
      <vt:lpstr>Results (FY18/19/20 YTD)</vt:lpstr>
      <vt:lpstr>Long term TT metrics</vt:lpstr>
      <vt:lpstr>TTO Comparable Schools</vt:lpstr>
      <vt:lpstr>PowerPoint Presentation</vt:lpstr>
      <vt:lpstr>Patent Expenses</vt:lpstr>
      <vt:lpstr>Proposed Change to Patent Cash Flow</vt:lpstr>
      <vt:lpstr>News Item: Keith Strassner is Leaving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House, Misty M.</cp:lastModifiedBy>
  <cp:revision>350</cp:revision>
  <cp:lastPrinted>2020-01-23T14:57:05Z</cp:lastPrinted>
  <dcterms:created xsi:type="dcterms:W3CDTF">2014-10-14T00:51:43Z</dcterms:created>
  <dcterms:modified xsi:type="dcterms:W3CDTF">2020-03-26T19:17:35Z</dcterms:modified>
</cp:coreProperties>
</file>